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2"/>
  </p:notesMasterIdLst>
  <p:handoutMasterIdLst>
    <p:handoutMasterId r:id="rId23"/>
  </p:handoutMasterIdLst>
  <p:sldIdLst>
    <p:sldId id="259" r:id="rId3"/>
    <p:sldId id="272" r:id="rId4"/>
    <p:sldId id="269" r:id="rId5"/>
    <p:sldId id="280" r:id="rId6"/>
    <p:sldId id="278" r:id="rId7"/>
    <p:sldId id="268" r:id="rId8"/>
    <p:sldId id="270" r:id="rId9"/>
    <p:sldId id="286" r:id="rId10"/>
    <p:sldId id="271" r:id="rId11"/>
    <p:sldId id="285" r:id="rId12"/>
    <p:sldId id="288" r:id="rId13"/>
    <p:sldId id="287" r:id="rId14"/>
    <p:sldId id="290" r:id="rId15"/>
    <p:sldId id="291" r:id="rId16"/>
    <p:sldId id="292" r:id="rId17"/>
    <p:sldId id="295" r:id="rId18"/>
    <p:sldId id="293" r:id="rId19"/>
    <p:sldId id="294" r:id="rId20"/>
    <p:sldId id="276" r:id="rId21"/>
  </p:sldIdLst>
  <p:sldSz cx="9144000" cy="6858000" type="screen4x3"/>
  <p:notesSz cx="6858000" cy="9144000"/>
  <p:defaultTextStyle>
    <a:defPPr>
      <a:defRPr lang="fr-FR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A78"/>
    <a:srgbClr val="5F5F5F"/>
    <a:srgbClr val="4D4D4D"/>
    <a:srgbClr val="0021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26" autoAdjust="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-97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597C031-C9E5-4E60-9C2B-D699C54C51CE}" type="datetimeFigureOut">
              <a:rPr lang="fr-FR"/>
              <a:pPr>
                <a:defRPr/>
              </a:pPr>
              <a:t>18/05/2015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53C99E0-BDF0-4A3D-BAAE-DC97DB5629E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96889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F530E06-5F1A-4C12-BB8E-1951A98F8771}" type="datetimeFigureOut">
              <a:rPr lang="fr-FR"/>
              <a:pPr>
                <a:defRPr/>
              </a:pPr>
              <a:t>18/05/2015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5AB2AC1-9D3B-4CC9-B13F-1B7601E24AA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23448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148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843D9B7C-96DC-4A3B-A08A-95B2F4A7370B}" type="datetimeFigureOut">
              <a:rPr lang="fr-FR"/>
              <a:pPr>
                <a:defRPr/>
              </a:pPr>
              <a:t>18/05/2015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C512A07-4A73-40BB-83F4-5CA71C1E7DA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035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762BBEB9-9F4B-4DB8-B4A4-EB020F9C1414}" type="datetimeFigureOut">
              <a:rPr lang="fr-FR"/>
              <a:pPr>
                <a:defRPr/>
              </a:pPr>
              <a:t>18/05/2015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9DEB58A4-990A-4C79-9E19-50B471508FA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110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D74B8A7C-D236-4A8F-B977-AA49B0331EBA}" type="datetimeFigureOut">
              <a:rPr lang="fr-FR"/>
              <a:pPr>
                <a:defRPr/>
              </a:pPr>
              <a:t>18/05/2015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AA5364FF-18A7-4348-BACB-7F4AD5B8558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552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79BCD12-EE60-4ABE-AAFD-25B62BBEDBC2}" type="datetimeFigureOut">
              <a:rPr lang="fr-FR"/>
              <a:pPr>
                <a:defRPr/>
              </a:pPr>
              <a:t>18/05/2015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AB46E2EE-11D3-49A6-9007-46F75242F9C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833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A11F7A87-EB25-4616-BB92-8A6808C67CDE}" type="datetimeFigureOut">
              <a:rPr lang="fr-FR"/>
              <a:pPr>
                <a:defRPr/>
              </a:pPr>
              <a:t>18/05/2015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AD5E835F-A19E-42FF-8B63-AAEC81E3773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725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C9B48362-A39F-4DE6-AB46-2B847F75FE82}" type="datetimeFigureOut">
              <a:rPr lang="fr-FR"/>
              <a:pPr>
                <a:defRPr/>
              </a:pPr>
              <a:t>18/05/2015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7448C34-48B8-4016-99B6-D27EF2356D7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992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BB246B9-DB6A-4DDD-AD16-59F2F21C94E8}" type="datetimeFigureOut">
              <a:rPr lang="fr-FR"/>
              <a:pPr>
                <a:defRPr/>
              </a:pPr>
              <a:t>18/05/2015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DCF70FE-4235-440F-B0BB-41461BFBF9C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200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1F98431-A82D-4556-8042-51CAFE6F652B}" type="datetimeFigureOut">
              <a:rPr lang="fr-FR"/>
              <a:pPr>
                <a:defRPr/>
              </a:pPr>
              <a:t>18/05/2015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4B8D1F6-FE52-4AD6-A1B3-F7F27C71EC7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527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9AC6AA3-A187-4E0A-A70C-61F4B9803E6C}" type="datetimeFigureOut">
              <a:rPr lang="fr-FR"/>
              <a:pPr>
                <a:defRPr/>
              </a:pPr>
              <a:t>18/05/2015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C92238B5-C0E8-4D3D-8D7D-4918D947B44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180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F5C0B68-2C92-41FB-AC63-155B0282E4A0}" type="datetimeFigureOut">
              <a:rPr lang="fr-FR"/>
              <a:pPr>
                <a:defRPr/>
              </a:pPr>
              <a:t>18/05/2015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DE1AE65-F6F1-43E7-A658-0ECD98AAF40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833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B1B13EB-847F-418D-B142-C343B3FA7DB4}" type="datetimeFigureOut">
              <a:rPr lang="fr-FR"/>
              <a:pPr>
                <a:defRPr/>
              </a:pPr>
              <a:t>18/05/2015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EB5CA6C-F37A-4381-AF43-5E3BE8BA934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8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D8CC9BCB-71B2-4A39-833E-BDB6E06C0D34}" type="datetimeFigureOut">
              <a:rPr lang="fr-FR"/>
              <a:pPr>
                <a:defRPr/>
              </a:pPr>
              <a:t>18/05/2015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718C4AB-EEA6-41B7-9EA8-1DBA0707746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229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ED62C1B-CCC7-4381-BA13-FEB9D317B077}" type="datetimeFigureOut">
              <a:rPr lang="fr-FR"/>
              <a:pPr>
                <a:defRPr/>
              </a:pPr>
              <a:t>18/05/2015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7E3B733-57C0-4E21-97EA-5C5B5A1D4CC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934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8E60EED-9ACB-441A-9AA4-746405A8F1B8}" type="datetimeFigureOut">
              <a:rPr lang="fr-FR"/>
              <a:pPr>
                <a:defRPr/>
              </a:pPr>
              <a:t>18/05/2015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6918030-E1DA-4E9D-B3EF-61FE1A0A697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939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870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A9B5098F-0B24-494A-A2A5-240C3DE136D8}" type="datetimeFigureOut">
              <a:rPr lang="fr-FR"/>
              <a:pPr>
                <a:defRPr/>
              </a:pPr>
              <a:t>18/05/2015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42E7330B-F2D4-422D-B675-6EE7844161B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318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8525BB02-5A25-444C-B9FF-73EB17AA659D}" type="datetimeFigureOut">
              <a:rPr lang="fr-FR"/>
              <a:pPr>
                <a:defRPr/>
              </a:pPr>
              <a:t>18/05/2015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AF59D0E-45A1-44E3-B031-AD018678381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383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AA36495E-BBFF-483E-A777-4F6088F91E3B}" type="datetimeFigureOut">
              <a:rPr lang="fr-FR"/>
              <a:pPr>
                <a:defRPr/>
              </a:pPr>
              <a:t>18/05/2015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CB97A9CD-6214-4436-BD39-672D1662D33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739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C3A24CE1-F7C7-4F2E-BCF7-ECEB6E5C830C}" type="datetimeFigureOut">
              <a:rPr lang="fr-FR"/>
              <a:pPr>
                <a:defRPr/>
              </a:pPr>
              <a:t>18/05/2015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E96F2CBB-7BFF-46DC-8B42-F1EBBD3DC83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034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B880103C-294D-4B75-ABDC-958EFE1DA720}" type="datetimeFigureOut">
              <a:rPr lang="fr-FR"/>
              <a:pPr>
                <a:defRPr/>
              </a:pPr>
              <a:t>18/05/2015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C7C4034-4ADC-47FB-A772-ADF93B71978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32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5A332181-EBC4-4D5D-A1D0-1F30223B5CA7}" type="datetimeFigureOut">
              <a:rPr lang="fr-FR"/>
              <a:pPr>
                <a:defRPr/>
              </a:pPr>
              <a:t>18/05/2015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B5262B77-D42A-4E28-9C31-CFFC2C4B08A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199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27000"/>
            <a:ext cx="8559800" cy="659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Image 1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4813" y="-1000125"/>
            <a:ext cx="9956801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Image 1" descr="LogosEEAgrantsNORWAYgrants_CMJN.emf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736" y="-25400"/>
            <a:ext cx="3050952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Групиране 3"/>
          <p:cNvGrpSpPr>
            <a:grpSpLocks/>
          </p:cNvGrpSpPr>
          <p:nvPr userDrawn="1"/>
        </p:nvGrpSpPr>
        <p:grpSpPr bwMode="auto">
          <a:xfrm>
            <a:off x="300038" y="-38320"/>
            <a:ext cx="6951662" cy="1184897"/>
            <a:chOff x="300637" y="50213"/>
            <a:chExt cx="6840294" cy="1085993"/>
          </a:xfrm>
        </p:grpSpPr>
        <p:pic>
          <p:nvPicPr>
            <p:cNvPr id="6" name="Picture 10" descr="C:\Users\Euro\Downloads\plovdiv.jp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8636" y="86203"/>
              <a:ext cx="1195166" cy="79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17"/>
            <p:cNvSpPr>
              <a:spLocks noChangeArrowheads="1"/>
            </p:cNvSpPr>
            <p:nvPr/>
          </p:nvSpPr>
          <p:spPr bwMode="auto">
            <a:xfrm>
              <a:off x="300637" y="863523"/>
              <a:ext cx="6840294" cy="2726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ts val="800"/>
                </a:lnSpc>
                <a:defRPr/>
              </a:pPr>
              <a:r>
                <a:rPr lang="ru-RU" altLang="bg-BG" sz="900" b="1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itchFamily="34" charset="0"/>
                  <a:cs typeface="+mn-cs"/>
                </a:rPr>
                <a:t>Проект BG06-103 </a:t>
              </a:r>
              <a:r>
                <a:rPr lang="ru-RU" altLang="bg-BG" sz="900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itchFamily="34" charset="0"/>
                  <a:cs typeface="+mn-cs"/>
                </a:rPr>
                <a:t>„</a:t>
              </a:r>
              <a:r>
                <a:rPr lang="bg-BG" altLang="bg-BG" sz="900" b="1" i="1" noProof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itchFamily="34" charset="0"/>
                  <a:cs typeface="+mn-cs"/>
                </a:rPr>
                <a:t>Изграждане</a:t>
              </a:r>
              <a:r>
                <a:rPr lang="ru-RU" altLang="bg-BG" sz="900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itchFamily="34" charset="0"/>
                  <a:cs typeface="+mn-cs"/>
                </a:rPr>
                <a:t> </a:t>
              </a:r>
              <a:r>
                <a:rPr lang="ru-RU" altLang="bg-BG" sz="900" b="1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itchFamily="34" charset="0"/>
                  <a:cs typeface="+mn-cs"/>
                </a:rPr>
                <a:t>на </a:t>
              </a:r>
              <a:r>
                <a:rPr lang="bg-BG" altLang="bg-BG" sz="900" b="1" i="1" noProof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itchFamily="34" charset="0"/>
                  <a:cs typeface="+mn-cs"/>
                </a:rPr>
                <a:t>младежки</a:t>
              </a:r>
              <a:r>
                <a:rPr lang="ru-RU" altLang="bg-BG" sz="900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itchFamily="34" charset="0"/>
                  <a:cs typeface="+mn-cs"/>
                </a:rPr>
                <a:t> </a:t>
              </a:r>
              <a:r>
                <a:rPr lang="bg-BG" altLang="bg-BG" sz="900" b="1" i="1" noProof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itchFamily="34" charset="0"/>
                  <a:cs typeface="+mn-cs"/>
                </a:rPr>
                <a:t>център </a:t>
              </a:r>
              <a:r>
                <a:rPr lang="ru-RU" altLang="bg-BG" sz="900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itchFamily="34" charset="0"/>
                  <a:cs typeface="+mn-cs"/>
                </a:rPr>
                <a:t>в </a:t>
              </a:r>
              <a:r>
                <a:rPr lang="ru-RU" altLang="bg-BG" sz="900" b="1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itchFamily="34" charset="0"/>
                  <a:cs typeface="+mn-cs"/>
                </a:rPr>
                <a:t>град Пловдив”, с </a:t>
              </a:r>
              <a:r>
                <a:rPr lang="bg-BG" altLang="bg-BG" sz="900" b="1" i="1" noProof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itchFamily="34" charset="0"/>
                  <a:cs typeface="+mn-cs"/>
                </a:rPr>
                <a:t>финансовата подкрепа </a:t>
              </a:r>
              <a:r>
                <a:rPr lang="ru-RU" altLang="bg-BG" sz="900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itchFamily="34" charset="0"/>
                  <a:cs typeface="+mn-cs"/>
                </a:rPr>
                <a:t>на </a:t>
              </a:r>
              <a:r>
                <a:rPr lang="ru-RU" altLang="bg-BG" sz="900" b="1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itchFamily="34" charset="0"/>
                  <a:cs typeface="+mn-cs"/>
                </a:rPr>
                <a:t>Исландия, </a:t>
              </a:r>
              <a:endParaRPr lang="en-US" altLang="bg-BG" sz="9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  <a:cs typeface="+mn-cs"/>
              </a:endParaRPr>
            </a:p>
            <a:p>
              <a:pPr eaLnBrk="1" hangingPunct="1">
                <a:lnSpc>
                  <a:spcPts val="800"/>
                </a:lnSpc>
                <a:defRPr/>
              </a:pPr>
              <a:r>
                <a:rPr lang="bg-BG" altLang="bg-BG" sz="900" b="1" i="1" noProof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itchFamily="34" charset="0"/>
                  <a:cs typeface="+mn-cs"/>
                </a:rPr>
                <a:t>Лихтенщайн</a:t>
              </a:r>
              <a:r>
                <a:rPr lang="ru-RU" altLang="bg-BG" sz="900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itchFamily="34" charset="0"/>
                  <a:cs typeface="+mn-cs"/>
                </a:rPr>
                <a:t> </a:t>
              </a:r>
              <a:r>
                <a:rPr lang="ru-RU" altLang="bg-BG" sz="900" b="1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itchFamily="34" charset="0"/>
                  <a:cs typeface="+mn-cs"/>
                </a:rPr>
                <a:t>и Норвегия чрез </a:t>
              </a:r>
              <a:r>
                <a:rPr lang="bg-BG" altLang="bg-BG" sz="900" b="1" i="1" noProof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itchFamily="34" charset="0"/>
                  <a:cs typeface="+mn-cs"/>
                </a:rPr>
                <a:t>Финансовия механизъм </a:t>
              </a:r>
              <a:r>
                <a:rPr lang="ru-RU" altLang="bg-BG" sz="900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itchFamily="34" charset="0"/>
                  <a:cs typeface="+mn-cs"/>
                </a:rPr>
                <a:t>на </a:t>
              </a:r>
              <a:r>
                <a:rPr lang="bg-BG" altLang="bg-BG" sz="900" b="1" i="1" noProof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itchFamily="34" charset="0"/>
                  <a:cs typeface="+mn-cs"/>
                </a:rPr>
                <a:t>Европейското икономическо пространство</a:t>
              </a:r>
              <a:endParaRPr lang="bg-BG" altLang="bg-BG" sz="900" b="1" i="1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  <a:cs typeface="+mn-cs"/>
              </a:endParaRPr>
            </a:p>
          </p:txBody>
        </p:sp>
        <p:pic>
          <p:nvPicPr>
            <p:cNvPr id="8" name="Picture 12" descr="C:\Users\Euro\Downloads\08-02-04_logo_s.jp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62" y="50213"/>
              <a:ext cx="775223" cy="775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2" r:id="rId2"/>
    <p:sldLayoutId id="2147483801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age 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27000"/>
            <a:ext cx="8559800" cy="659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Image 10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4813" y="-427038"/>
            <a:ext cx="9956801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Image 5" descr="LogosEEAgrantsNORWAYgrants_CMJN.emf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" y="447675"/>
            <a:ext cx="249713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youth.centre.plovdiv@gmail.com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hyperlink" Target="http://www.facebook.com/YouthCentrePlovdiv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1" name="Picture 13" descr="C:\Users\Euro\Downloads\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6" r="5860"/>
          <a:stretch/>
        </p:blipFill>
        <p:spPr bwMode="auto">
          <a:xfrm>
            <a:off x="300636" y="1951101"/>
            <a:ext cx="8506933" cy="443142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  <a:effectLst>
            <a:softEdge rad="112500"/>
          </a:effectLst>
        </p:spPr>
      </p:pic>
      <p:sp>
        <p:nvSpPr>
          <p:cNvPr id="3" name="Правоъгълник 2"/>
          <p:cNvSpPr/>
          <p:nvPr/>
        </p:nvSpPr>
        <p:spPr>
          <a:xfrm>
            <a:off x="300039" y="2722543"/>
            <a:ext cx="5435743" cy="127635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7000"/>
                  <a:alpha val="20000"/>
                </a:schemeClr>
              </a:gs>
              <a:gs pos="83000">
                <a:schemeClr val="tx1">
                  <a:alpha val="19000"/>
                  <a:lumMod val="80000"/>
                  <a:lumOff val="20000"/>
                </a:schemeClr>
              </a:gs>
            </a:gsLst>
            <a:lin ang="5400000" scaled="1"/>
            <a:tileRect/>
          </a:gradFill>
          <a:ln w="0"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bg-BG" altLang="bg-BG" sz="1600" b="1" dirty="0">
                <a:solidFill>
                  <a:schemeClr val="tx1"/>
                </a:solidFill>
                <a:latin typeface="Verdana" pitchFamily="34" charset="0"/>
              </a:rPr>
              <a:t>Компонент 1 „Грижа за младежи в риск", </a:t>
            </a:r>
          </a:p>
          <a:p>
            <a:pPr eaLnBrk="1" hangingPunct="1">
              <a:defRPr/>
            </a:pPr>
            <a:r>
              <a:rPr lang="bg-BG" altLang="bg-BG" sz="1600" b="1" dirty="0">
                <a:solidFill>
                  <a:schemeClr val="tx1"/>
                </a:solidFill>
                <a:latin typeface="Verdana" pitchFamily="34" charset="0"/>
              </a:rPr>
              <a:t>Програма  BG06  „Деца и младежи в риск”, </a:t>
            </a:r>
          </a:p>
          <a:p>
            <a:pPr eaLnBrk="1" hangingPunct="1">
              <a:defRPr/>
            </a:pPr>
            <a:r>
              <a:rPr lang="bg-BG" altLang="bg-BG" sz="1600" b="1" dirty="0">
                <a:solidFill>
                  <a:schemeClr val="tx1"/>
                </a:solidFill>
                <a:latin typeface="Verdana" pitchFamily="34" charset="0"/>
              </a:rPr>
              <a:t>финансирана по Финансов механизъм на Европейското икономическо пространство 2009-2014.</a:t>
            </a:r>
          </a:p>
        </p:txBody>
      </p:sp>
      <p:sp>
        <p:nvSpPr>
          <p:cNvPr id="23558" name="Rectangle 19"/>
          <p:cNvSpPr>
            <a:spLocks noChangeArrowheads="1"/>
          </p:cNvSpPr>
          <p:nvPr/>
        </p:nvSpPr>
        <p:spPr bwMode="auto">
          <a:xfrm>
            <a:off x="300038" y="1252538"/>
            <a:ext cx="8520112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bg-BG" sz="2800" b="1" dirty="0">
                <a:solidFill>
                  <a:srgbClr val="003366"/>
                </a:solidFill>
                <a:latin typeface="Myriad Pro" pitchFamily="34" charset="0"/>
              </a:rPr>
              <a:t>  </a:t>
            </a:r>
            <a:r>
              <a:rPr lang="ru-RU" altLang="bg-BG" sz="2000" b="1" dirty="0">
                <a:solidFill>
                  <a:srgbClr val="003366"/>
                </a:solidFill>
                <a:latin typeface="Myriad Pro" pitchFamily="34" charset="0"/>
              </a:rPr>
              <a:t>Проект BG06-103</a:t>
            </a:r>
            <a:r>
              <a:rPr lang="ru-RU" altLang="bg-BG" sz="2800" b="1" dirty="0">
                <a:solidFill>
                  <a:srgbClr val="003366"/>
                </a:solidFill>
                <a:latin typeface="Myriad Pro" pitchFamily="34" charset="0"/>
              </a:rPr>
              <a:t> </a:t>
            </a:r>
          </a:p>
          <a:p>
            <a:pPr eaLnBrk="1" hangingPunct="1"/>
            <a:r>
              <a:rPr lang="bg-BG" altLang="bg-BG" sz="3200" b="1" dirty="0">
                <a:solidFill>
                  <a:srgbClr val="003366"/>
                </a:solidFill>
                <a:latin typeface="Myriad Pro" pitchFamily="34" charset="0"/>
              </a:rPr>
              <a:t>„</a:t>
            </a:r>
            <a:r>
              <a:rPr lang="ru-RU" altLang="bg-BG" sz="3200" b="1" dirty="0">
                <a:solidFill>
                  <a:srgbClr val="003366"/>
                </a:solidFill>
                <a:latin typeface="Myriad Pro" pitchFamily="34" charset="0"/>
              </a:rPr>
              <a:t>ИЗГРАЖДАНЕ НА МЛАДЕЖКИ ЦЕНТЪР В</a:t>
            </a:r>
            <a:r>
              <a:rPr lang="en-US" altLang="bg-BG" sz="3200" b="1" dirty="0">
                <a:solidFill>
                  <a:srgbClr val="003366"/>
                </a:solidFill>
                <a:latin typeface="Myriad Pro" pitchFamily="34" charset="0"/>
              </a:rPr>
              <a:t> </a:t>
            </a:r>
            <a:r>
              <a:rPr lang="ru-RU" altLang="bg-BG" sz="3200" b="1" dirty="0">
                <a:solidFill>
                  <a:srgbClr val="003366"/>
                </a:solidFill>
                <a:latin typeface="Myriad Pro" pitchFamily="34" charset="0"/>
              </a:rPr>
              <a:t>ГРАД</a:t>
            </a:r>
            <a:r>
              <a:rPr lang="en-US" altLang="bg-BG" sz="3200" b="1" dirty="0">
                <a:solidFill>
                  <a:srgbClr val="003366"/>
                </a:solidFill>
                <a:latin typeface="Myriad Pro" pitchFamily="34" charset="0"/>
              </a:rPr>
              <a:t> </a:t>
            </a:r>
            <a:r>
              <a:rPr lang="ru-RU" altLang="bg-BG" sz="3200" b="1" dirty="0">
                <a:solidFill>
                  <a:srgbClr val="003366"/>
                </a:solidFill>
                <a:latin typeface="Myriad Pro" pitchFamily="34" charset="0"/>
              </a:rPr>
              <a:t>ПЛОВДИВ</a:t>
            </a:r>
            <a:r>
              <a:rPr lang="en-US" altLang="bg-BG" sz="3200" b="1" dirty="0">
                <a:solidFill>
                  <a:srgbClr val="003366"/>
                </a:solidFill>
                <a:latin typeface="Myriad Pro" pitchFamily="34" charset="0"/>
              </a:rPr>
              <a:t>”</a:t>
            </a:r>
            <a:endParaRPr lang="bg-BG" altLang="bg-BG" sz="3200" b="1" dirty="0">
              <a:solidFill>
                <a:srgbClr val="003366"/>
              </a:solidFill>
              <a:latin typeface="Myriad Pro" pitchFamily="34" charset="0"/>
            </a:endParaRPr>
          </a:p>
        </p:txBody>
      </p:sp>
      <p:pic>
        <p:nvPicPr>
          <p:cNvPr id="23559" name="Picture 14" descr="C:\Users\Euro\Downloads\Agderforskning_rgb_300dp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5972175"/>
            <a:ext cx="96520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15" descr="C:\Users\Euro\Downloads\logo_nav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5972175"/>
            <a:ext cx="712787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6"/>
          <p:cNvSpPr>
            <a:spLocks noChangeArrowheads="1"/>
          </p:cNvSpPr>
          <p:nvPr/>
        </p:nvSpPr>
        <p:spPr bwMode="auto">
          <a:xfrm>
            <a:off x="6308725" y="1360488"/>
            <a:ext cx="1665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bg-BG" altLang="bg-BG" sz="1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cs typeface="+mn-cs"/>
              </a:rPr>
              <a:t>www</a:t>
            </a:r>
            <a:r>
              <a:rPr lang="bg-BG" altLang="bg-BG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cs typeface="+mn-cs"/>
              </a:rPr>
              <a:t>.</a:t>
            </a:r>
            <a:r>
              <a:rPr lang="bg-BG" altLang="bg-BG" sz="1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cs typeface="+mn-cs"/>
              </a:rPr>
              <a:t>eeagrants</a:t>
            </a:r>
            <a:r>
              <a:rPr lang="bg-BG" altLang="bg-BG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cs typeface="+mn-cs"/>
              </a:rPr>
              <a:t>.</a:t>
            </a:r>
            <a:r>
              <a:rPr lang="bg-BG" altLang="bg-BG" sz="1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cs typeface="+mn-cs"/>
              </a:rPr>
              <a:t>org</a:t>
            </a:r>
            <a:r>
              <a:rPr lang="en-US" altLang="bg-BG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cs typeface="+mn-cs"/>
              </a:rPr>
              <a:t> </a:t>
            </a:r>
            <a:endParaRPr lang="bg-BG" altLang="bg-BG" sz="1000" b="1" dirty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  <a:cs typeface="+mn-cs"/>
            </a:endParaRPr>
          </a:p>
          <a:p>
            <a:pPr eaLnBrk="1" hangingPunct="1">
              <a:defRPr/>
            </a:pPr>
            <a:r>
              <a:rPr lang="bg-BG" altLang="bg-BG" sz="1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cs typeface="+mn-cs"/>
              </a:rPr>
              <a:t>www</a:t>
            </a:r>
            <a:r>
              <a:rPr lang="bg-BG" altLang="bg-BG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cs typeface="+mn-cs"/>
              </a:rPr>
              <a:t>.</a:t>
            </a:r>
            <a:r>
              <a:rPr lang="bg-BG" altLang="bg-BG" sz="1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cs typeface="+mn-cs"/>
              </a:rPr>
              <a:t>eeagrants</a:t>
            </a:r>
            <a:r>
              <a:rPr lang="bg-BG" altLang="bg-BG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cs typeface="+mn-cs"/>
              </a:rPr>
              <a:t>.</a:t>
            </a:r>
            <a:r>
              <a:rPr lang="bg-BG" altLang="bg-BG" sz="1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cs typeface="+mn-cs"/>
              </a:rPr>
              <a:t>bg</a:t>
            </a:r>
            <a:endParaRPr lang="bg-BG" altLang="bg-BG" sz="1000" b="1" dirty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  <a:cs typeface="+mn-cs"/>
            </a:endParaRPr>
          </a:p>
        </p:txBody>
      </p:sp>
      <p:sp>
        <p:nvSpPr>
          <p:cNvPr id="4" name="Правоъгълник 3"/>
          <p:cNvSpPr/>
          <p:nvPr/>
        </p:nvSpPr>
        <p:spPr>
          <a:xfrm>
            <a:off x="300038" y="4807635"/>
            <a:ext cx="8507531" cy="38472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r>
              <a:rPr lang="bg-BG" altLang="bg-BG" sz="1900" b="1" dirty="0">
                <a:latin typeface="Verdana" pitchFamily="34" charset="0"/>
              </a:rPr>
              <a:t>Стойност на проекта: 1 354 593,94 евро (2 649 314,82 лв.)</a:t>
            </a:r>
            <a:endParaRPr lang="en-US" sz="19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Документи Община\Норвежки механизъм\Младежи в риск\Изпълнение на проекта\Снимки и видео\Работа на терен-младежки\Photos_07_08_2014\IMG_20140807_1035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9" y="1870364"/>
            <a:ext cx="8251150" cy="4641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авоъгълник 1"/>
          <p:cNvSpPr/>
          <p:nvPr/>
        </p:nvSpPr>
        <p:spPr>
          <a:xfrm>
            <a:off x="658123" y="1304698"/>
            <a:ext cx="7827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bg-BG" altLang="bg-BG" b="1" dirty="0">
                <a:solidFill>
                  <a:srgbClr val="003A78"/>
                </a:solidFill>
                <a:latin typeface="Verdana" pitchFamily="34" charset="0"/>
              </a:rPr>
              <a:t>Работа на </a:t>
            </a:r>
            <a:r>
              <a:rPr lang="bg-BG" altLang="bg-BG" b="1" dirty="0" smtClean="0">
                <a:solidFill>
                  <a:srgbClr val="003A78"/>
                </a:solidFill>
                <a:latin typeface="Verdana" pitchFamily="34" charset="0"/>
              </a:rPr>
              <a:t>терен в квартал „</a:t>
            </a:r>
            <a:r>
              <a:rPr lang="bg-BG" altLang="bg-BG" b="1" dirty="0" err="1" smtClean="0">
                <a:solidFill>
                  <a:srgbClr val="003A78"/>
                </a:solidFill>
                <a:latin typeface="Verdana" pitchFamily="34" charset="0"/>
              </a:rPr>
              <a:t>Столипиново</a:t>
            </a:r>
            <a:r>
              <a:rPr lang="bg-BG" altLang="bg-BG" b="1" dirty="0" smtClean="0">
                <a:solidFill>
                  <a:srgbClr val="003A78"/>
                </a:solidFill>
                <a:latin typeface="Verdana" pitchFamily="34" charset="0"/>
              </a:rPr>
              <a:t>“, град Пловдив</a:t>
            </a:r>
            <a:endParaRPr lang="bg-BG" altLang="bg-BG" b="1" dirty="0">
              <a:solidFill>
                <a:srgbClr val="003A78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00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212499" y="1304698"/>
            <a:ext cx="8719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bg-BG" altLang="bg-BG" b="1" dirty="0" smtClean="0">
                <a:solidFill>
                  <a:srgbClr val="003A78"/>
                </a:solidFill>
                <a:latin typeface="Verdana" pitchFamily="34" charset="0"/>
              </a:rPr>
              <a:t>Срещи с младежи в община Асеновград и община Съединение </a:t>
            </a:r>
            <a:endParaRPr lang="bg-BG" altLang="bg-BG" b="1" dirty="0">
              <a:solidFill>
                <a:srgbClr val="003A78"/>
              </a:solidFill>
              <a:latin typeface="Verdana" pitchFamily="34" charset="0"/>
            </a:endParaRPr>
          </a:p>
        </p:txBody>
      </p:sp>
      <p:pic>
        <p:nvPicPr>
          <p:cNvPr id="3074" name="Picture 2" descr="E:\Документи Община\Норвежки механизъм\Младежи в риск\Изпълнение на проекта\Снимки и видео\Събития Общини\Съединение-април 2015\DSC_03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3386"/>
            <a:ext cx="5435328" cy="486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Документи Община\Норвежки механизъм\Младежи в риск\Изпълнение на проекта\Снимки и видео\Събития Общини\Асеновград-март 2015\DSC023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790" y="1983386"/>
            <a:ext cx="4264210" cy="239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Документи Община\Норвежки механизъм\Младежи в риск\Изпълнение на проекта\Снимки и видео\Събития Общини\Асеновград-март 2015\DSC0234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790" y="4358347"/>
            <a:ext cx="4264210" cy="248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08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304800" y="1304698"/>
            <a:ext cx="8534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bg-BG" altLang="bg-BG" b="1" dirty="0" smtClean="0">
                <a:solidFill>
                  <a:srgbClr val="003A78"/>
                </a:solidFill>
                <a:latin typeface="Verdana" pitchFamily="34" charset="0"/>
              </a:rPr>
              <a:t>На 05 май се проведе трета кръгла маса по проекта на тема „Възможности за развитие на младежкото предприемачество“ със специалното участие на </a:t>
            </a:r>
            <a:r>
              <a:rPr lang="nb-NO" altLang="bg-BG" b="1" dirty="0" smtClean="0">
                <a:solidFill>
                  <a:srgbClr val="003A78"/>
                </a:solidFill>
                <a:latin typeface="Verdana" pitchFamily="34" charset="0"/>
              </a:rPr>
              <a:t>Elizabet Hauge – Agderforskning AS</a:t>
            </a:r>
            <a:endParaRPr lang="nb-NO" altLang="bg-BG" b="1" dirty="0">
              <a:solidFill>
                <a:srgbClr val="003A78"/>
              </a:solidFill>
              <a:latin typeface="Verdana" pitchFamily="34" charset="0"/>
            </a:endParaRPr>
          </a:p>
        </p:txBody>
      </p:sp>
      <p:pic>
        <p:nvPicPr>
          <p:cNvPr id="4098" name="Picture 2" descr="E:\Документи Община\Норвежки механизъм\Младежи в риск\Изпълнение на проекта\Снимки и видео\Кръгли маси\Кръгла маса-05.05.2015\Снимки Дима\DSC027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43" y="2505027"/>
            <a:ext cx="7707085" cy="432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99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304800" y="1304698"/>
            <a:ext cx="8534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bg-BG" altLang="bg-BG" b="1" dirty="0" smtClean="0">
                <a:solidFill>
                  <a:srgbClr val="003A78"/>
                </a:solidFill>
                <a:latin typeface="Verdana" pitchFamily="34" charset="0"/>
              </a:rPr>
              <a:t>На 05 май се проведе трета кръгла маса по проекта на тема „Възможности за развитие на младежкото предприемачество“ със специалното участие на </a:t>
            </a:r>
            <a:r>
              <a:rPr lang="nb-NO" altLang="bg-BG" b="1" dirty="0" smtClean="0">
                <a:solidFill>
                  <a:srgbClr val="003A78"/>
                </a:solidFill>
                <a:latin typeface="Verdana" pitchFamily="34" charset="0"/>
              </a:rPr>
              <a:t>Elizabet Hauge – Agderforskning AS</a:t>
            </a:r>
            <a:endParaRPr lang="nb-NO" altLang="bg-BG" b="1" dirty="0">
              <a:solidFill>
                <a:srgbClr val="003A78"/>
              </a:solidFill>
              <a:latin typeface="Verdana" pitchFamily="34" charset="0"/>
            </a:endParaRPr>
          </a:p>
        </p:txBody>
      </p:sp>
      <p:pic>
        <p:nvPicPr>
          <p:cNvPr id="4098" name="Picture 2" descr="E:\Документи Община\Норвежки механизъм\Младежи в риск\Изпълнение на проекта\Снимки и видео\Кръгли маси\Кръгла маса-05.05.2015\Снимки Дима\DSC027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43" y="2505027"/>
            <a:ext cx="7707085" cy="432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8" y="2479880"/>
            <a:ext cx="7742237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888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304800" y="1304698"/>
            <a:ext cx="8534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bg-BG" altLang="bg-BG" b="1" dirty="0" smtClean="0">
                <a:solidFill>
                  <a:srgbClr val="003A78"/>
                </a:solidFill>
                <a:latin typeface="Verdana" pitchFamily="34" charset="0"/>
              </a:rPr>
              <a:t>На 05 май </a:t>
            </a:r>
            <a:r>
              <a:rPr lang="en-US" altLang="bg-BG" b="1" dirty="0" smtClean="0">
                <a:solidFill>
                  <a:srgbClr val="003A78"/>
                </a:solidFill>
                <a:latin typeface="Verdana" pitchFamily="34" charset="0"/>
              </a:rPr>
              <a:t>2015 </a:t>
            </a:r>
            <a:r>
              <a:rPr lang="bg-BG" altLang="bg-BG" b="1" dirty="0" smtClean="0">
                <a:solidFill>
                  <a:srgbClr val="003A78"/>
                </a:solidFill>
                <a:latin typeface="Verdana" pitchFamily="34" charset="0"/>
              </a:rPr>
              <a:t>г. се проведе трета кръгла маса по проекта на тема „Възможности за развитие на младежкото предприемачество“ със специалното участие на </a:t>
            </a:r>
            <a:r>
              <a:rPr lang="nb-NO" altLang="bg-BG" b="1" dirty="0" smtClean="0">
                <a:solidFill>
                  <a:srgbClr val="003A78"/>
                </a:solidFill>
                <a:latin typeface="Verdana" pitchFamily="34" charset="0"/>
              </a:rPr>
              <a:t>Elizabet Hauge – Agderforskning AS</a:t>
            </a:r>
            <a:endParaRPr lang="nb-NO" altLang="bg-BG" b="1" dirty="0">
              <a:solidFill>
                <a:srgbClr val="003A78"/>
              </a:solidFill>
              <a:latin typeface="Verdana" pitchFamily="34" charset="0"/>
            </a:endParaRPr>
          </a:p>
        </p:txBody>
      </p:sp>
      <p:pic>
        <p:nvPicPr>
          <p:cNvPr id="4098" name="Picture 2" descr="E:\Документи Община\Норвежки механизъм\Младежи в риск\Изпълнение на проекта\Снимки и видео\Кръгли маси\Кръгла маса-05.05.2015\Снимки Дима\DSC027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43" y="2505027"/>
            <a:ext cx="7707085" cy="432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8" y="2479880"/>
            <a:ext cx="7742237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E:\Документи Община\Норвежки механизъм\Младежи в риск\Изпълнение на проекта\Снимки и видео\Кръгли маси\Кръгла маса-05.05.2015\Снимки Дима\P11304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43" y="2466179"/>
            <a:ext cx="7794173" cy="438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785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304800" y="1304698"/>
            <a:ext cx="8534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bg-BG" altLang="bg-BG" b="1" dirty="0" smtClean="0">
                <a:solidFill>
                  <a:srgbClr val="003A78"/>
                </a:solidFill>
                <a:latin typeface="Verdana" pitchFamily="34" charset="0"/>
              </a:rPr>
              <a:t>ЕВРОПЕЙСКО СЪТРУДНИЧЕСТВО</a:t>
            </a:r>
            <a:endParaRPr lang="en-US" altLang="bg-BG" b="1" dirty="0" smtClean="0">
              <a:solidFill>
                <a:srgbClr val="003A78"/>
              </a:solidFill>
              <a:latin typeface="Verdana" pitchFamily="34" charset="0"/>
            </a:endParaRPr>
          </a:p>
          <a:p>
            <a:pPr algn="ctr" eaLnBrk="1" hangingPunct="1"/>
            <a:endParaRPr lang="bg-BG" altLang="bg-BG" b="1" dirty="0" smtClean="0">
              <a:solidFill>
                <a:srgbClr val="003A78"/>
              </a:solidFill>
              <a:latin typeface="Verdana" pitchFamily="34" charset="0"/>
            </a:endParaRPr>
          </a:p>
          <a:p>
            <a:pPr algn="ctr" eaLnBrk="1" hangingPunct="1"/>
            <a:r>
              <a:rPr lang="bg-BG" altLang="bg-BG" b="1" dirty="0" smtClean="0">
                <a:solidFill>
                  <a:srgbClr val="003A78"/>
                </a:solidFill>
                <a:latin typeface="Verdana" pitchFamily="34" charset="0"/>
              </a:rPr>
              <a:t>Посещение на Норвегия и срещи с организации, работещи в сферата на младежките политики</a:t>
            </a:r>
            <a:endParaRPr lang="en-US" altLang="bg-BG" b="1" dirty="0" smtClean="0">
              <a:solidFill>
                <a:srgbClr val="003A78"/>
              </a:solidFill>
              <a:latin typeface="Verdana" pitchFamily="34" charset="0"/>
            </a:endParaRPr>
          </a:p>
          <a:p>
            <a:pPr algn="ctr" eaLnBrk="1" hangingPunct="1"/>
            <a:endParaRPr lang="bg-BG" altLang="bg-BG" b="1" dirty="0" smtClean="0">
              <a:solidFill>
                <a:srgbClr val="003A78"/>
              </a:solidFill>
              <a:latin typeface="Verdana" pitchFamily="34" charset="0"/>
            </a:endParaRPr>
          </a:p>
          <a:p>
            <a:pPr algn="ctr" eaLnBrk="1" hangingPunct="1"/>
            <a:r>
              <a:rPr lang="bg-BG" altLang="bg-BG" b="1" dirty="0" smtClean="0">
                <a:solidFill>
                  <a:srgbClr val="003A78"/>
                </a:solidFill>
                <a:latin typeface="Verdana" pitchFamily="34" charset="0"/>
              </a:rPr>
              <a:t>ЦЕЛ: Осъществяване на младежки обмен през м. Октомври</a:t>
            </a:r>
            <a:endParaRPr lang="nb-NO" altLang="bg-BG" b="1" dirty="0">
              <a:solidFill>
                <a:srgbClr val="003A78"/>
              </a:solidFill>
              <a:latin typeface="Verdana" pitchFamily="34" charset="0"/>
            </a:endParaRPr>
          </a:p>
        </p:txBody>
      </p:sp>
      <p:pic>
        <p:nvPicPr>
          <p:cNvPr id="8194" name="Picture 2" descr="E:\PHOTOS\NORWAY (ISTANBUL) FEBRUARY 2015\IMG_7403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19055"/>
            <a:ext cx="4704515" cy="311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E:\PHOTOS\NORWAY (ISTANBUL) FEBRUARY 2015\IMG_7405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485" y="3519055"/>
            <a:ext cx="4704515" cy="311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авоъгълник 2"/>
          <p:cNvSpPr/>
          <p:nvPr/>
        </p:nvSpPr>
        <p:spPr>
          <a:xfrm>
            <a:off x="304800" y="3154740"/>
            <a:ext cx="39901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800"/>
              </a:spcAft>
            </a:pPr>
            <a:r>
              <a:rPr lang="en-US" altLang="bg-BG" b="1" dirty="0" smtClean="0">
                <a:solidFill>
                  <a:srgbClr val="4D4D4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ISLAMIC COUNCIL, NORWAY</a:t>
            </a:r>
            <a:endParaRPr lang="bg-BG" altLang="bg-BG" b="1" dirty="0">
              <a:solidFill>
                <a:srgbClr val="4D4D4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196" name="Picture 4" descr="E:\PHOTOS\NORWAY (ISTANBUL) FEBRUARY 2015\IMG_7449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519055"/>
            <a:ext cx="4441271" cy="311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авоъгълник 3"/>
          <p:cNvSpPr/>
          <p:nvPr/>
        </p:nvSpPr>
        <p:spPr>
          <a:xfrm>
            <a:off x="5287964" y="3149723"/>
            <a:ext cx="3007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Aft>
                <a:spcPts val="800"/>
              </a:spcAft>
            </a:pPr>
            <a:r>
              <a:rPr lang="en-US" altLang="bg-BG" b="1" dirty="0" smtClean="0">
                <a:solidFill>
                  <a:srgbClr val="4D4D4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 CROSS, </a:t>
            </a:r>
            <a:r>
              <a:rPr lang="en-US" altLang="bg-BG" b="1" dirty="0">
                <a:solidFill>
                  <a:srgbClr val="4D4D4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NORWAY</a:t>
            </a:r>
            <a:endParaRPr lang="bg-BG" altLang="bg-BG" b="1" dirty="0">
              <a:solidFill>
                <a:srgbClr val="4D4D4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63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304800" y="1304698"/>
            <a:ext cx="8534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bg-BG" altLang="bg-BG" b="1" dirty="0" smtClean="0">
                <a:solidFill>
                  <a:srgbClr val="003A78"/>
                </a:solidFill>
                <a:latin typeface="Verdana" pitchFamily="34" charset="0"/>
              </a:rPr>
              <a:t>ЕВРОПЕЙСКО СЪТРУДНИЧЕСТВО</a:t>
            </a:r>
            <a:endParaRPr lang="en-US" altLang="bg-BG" b="1" dirty="0" smtClean="0">
              <a:solidFill>
                <a:srgbClr val="003A78"/>
              </a:solidFill>
              <a:latin typeface="Verdana" pitchFamily="34" charset="0"/>
            </a:endParaRPr>
          </a:p>
          <a:p>
            <a:pPr algn="ctr" eaLnBrk="1" hangingPunct="1"/>
            <a:endParaRPr lang="bg-BG" altLang="bg-BG" b="1" dirty="0" smtClean="0">
              <a:solidFill>
                <a:srgbClr val="003A78"/>
              </a:solidFill>
              <a:latin typeface="Verdana" pitchFamily="34" charset="0"/>
            </a:endParaRPr>
          </a:p>
          <a:p>
            <a:pPr algn="ctr" eaLnBrk="1" hangingPunct="1"/>
            <a:r>
              <a:rPr lang="bg-BG" altLang="bg-BG" b="1" dirty="0" smtClean="0">
                <a:solidFill>
                  <a:srgbClr val="003A78"/>
                </a:solidFill>
                <a:latin typeface="Verdana" pitchFamily="34" charset="0"/>
              </a:rPr>
              <a:t>Посещение на Норвегия и срещи с организации, работещи в сферата на младежките политики</a:t>
            </a:r>
            <a:endParaRPr lang="en-US" altLang="bg-BG" b="1" dirty="0" smtClean="0">
              <a:solidFill>
                <a:srgbClr val="003A78"/>
              </a:solidFill>
              <a:latin typeface="Verdana" pitchFamily="34" charset="0"/>
            </a:endParaRPr>
          </a:p>
          <a:p>
            <a:pPr algn="ctr" eaLnBrk="1" hangingPunct="1"/>
            <a:endParaRPr lang="bg-BG" altLang="bg-BG" b="1" dirty="0" smtClean="0">
              <a:solidFill>
                <a:srgbClr val="003A78"/>
              </a:solidFill>
              <a:latin typeface="Verdana" pitchFamily="34" charset="0"/>
            </a:endParaRPr>
          </a:p>
          <a:p>
            <a:pPr algn="ctr" eaLnBrk="1" hangingPunct="1"/>
            <a:r>
              <a:rPr lang="bg-BG" altLang="bg-BG" b="1" dirty="0" smtClean="0">
                <a:solidFill>
                  <a:srgbClr val="003A78"/>
                </a:solidFill>
                <a:latin typeface="Verdana" pitchFamily="34" charset="0"/>
              </a:rPr>
              <a:t>ЦЕЛ: Осъществяване на младежки обмен през м. Октомври</a:t>
            </a:r>
            <a:endParaRPr lang="nb-NO" altLang="bg-BG" b="1" dirty="0">
              <a:solidFill>
                <a:srgbClr val="003A78"/>
              </a:solidFill>
              <a:latin typeface="Verdana" pitchFamily="34" charset="0"/>
            </a:endParaRPr>
          </a:p>
        </p:txBody>
      </p:sp>
      <p:pic>
        <p:nvPicPr>
          <p:cNvPr id="8194" name="Picture 2" descr="E:\PHOTOS\NORWAY (ISTANBUL) FEBRUARY 2015\IMG_7403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19055"/>
            <a:ext cx="4704515" cy="311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авоъгълник 2"/>
          <p:cNvSpPr/>
          <p:nvPr/>
        </p:nvSpPr>
        <p:spPr>
          <a:xfrm>
            <a:off x="304800" y="3154740"/>
            <a:ext cx="39901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800"/>
              </a:spcAft>
            </a:pPr>
            <a:r>
              <a:rPr lang="en-US" altLang="bg-BG" b="1" dirty="0" smtClean="0">
                <a:solidFill>
                  <a:srgbClr val="4D4D4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VOKSNE FOR BARN, NORWAY</a:t>
            </a:r>
            <a:endParaRPr lang="bg-BG" altLang="bg-BG" b="1" dirty="0">
              <a:solidFill>
                <a:srgbClr val="4D4D4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Правоъгълник 3"/>
          <p:cNvSpPr/>
          <p:nvPr/>
        </p:nvSpPr>
        <p:spPr>
          <a:xfrm>
            <a:off x="5287964" y="3149723"/>
            <a:ext cx="32415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Aft>
                <a:spcPts val="800"/>
              </a:spcAft>
            </a:pPr>
            <a:r>
              <a:rPr lang="en-US" altLang="bg-BG" b="1" dirty="0" smtClean="0">
                <a:solidFill>
                  <a:srgbClr val="4D4D4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JOBBSKOLEN, </a:t>
            </a:r>
            <a:r>
              <a:rPr lang="en-US" altLang="bg-BG" b="1" dirty="0">
                <a:solidFill>
                  <a:srgbClr val="4D4D4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NORWAY</a:t>
            </a:r>
            <a:endParaRPr lang="bg-BG" altLang="bg-BG" b="1" dirty="0">
              <a:solidFill>
                <a:srgbClr val="4D4D4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 descr="E:\PHOTOS\NORWAY (ISTANBUL) FEBRUARY 2015\IMG_749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988" y="3524072"/>
            <a:ext cx="4755012" cy="314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67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304800" y="1304698"/>
            <a:ext cx="8534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bg-BG" altLang="bg-BG" b="1" dirty="0" smtClean="0">
                <a:solidFill>
                  <a:srgbClr val="003A78"/>
                </a:solidFill>
                <a:latin typeface="Verdana" pitchFamily="34" charset="0"/>
              </a:rPr>
              <a:t>ЕВРОПЕЙСКО СЪТРУДНИЧЕСТВО</a:t>
            </a:r>
            <a:endParaRPr lang="en-US" altLang="bg-BG" b="1" dirty="0" smtClean="0">
              <a:solidFill>
                <a:srgbClr val="003A78"/>
              </a:solidFill>
              <a:latin typeface="Verdana" pitchFamily="34" charset="0"/>
            </a:endParaRPr>
          </a:p>
          <a:p>
            <a:pPr algn="ctr" eaLnBrk="1" hangingPunct="1"/>
            <a:endParaRPr lang="bg-BG" altLang="bg-BG" b="1" dirty="0" smtClean="0">
              <a:solidFill>
                <a:srgbClr val="003A78"/>
              </a:solidFill>
              <a:latin typeface="Verdana" pitchFamily="34" charset="0"/>
            </a:endParaRPr>
          </a:p>
          <a:p>
            <a:pPr algn="ctr" eaLnBrk="1" hangingPunct="1"/>
            <a:endParaRPr lang="bg-BG" altLang="bg-BG" b="1" dirty="0" smtClean="0">
              <a:solidFill>
                <a:srgbClr val="003A78"/>
              </a:solidFill>
              <a:latin typeface="Verdana" pitchFamily="34" charset="0"/>
            </a:endParaRPr>
          </a:p>
          <a:p>
            <a:pPr algn="ctr" eaLnBrk="1" hangingPunct="1"/>
            <a:r>
              <a:rPr lang="bg-BG" altLang="bg-BG" b="1" dirty="0" smtClean="0">
                <a:solidFill>
                  <a:srgbClr val="003A78"/>
                </a:solidFill>
                <a:latin typeface="Verdana" pitchFamily="34" charset="0"/>
              </a:rPr>
              <a:t>1. Осъществен контакт с Младежки центрове в Португалия, Испания, Малта и Турция. Бъдещо сътрудничество;</a:t>
            </a:r>
          </a:p>
          <a:p>
            <a:pPr algn="ctr" eaLnBrk="1" hangingPunct="1"/>
            <a:endParaRPr lang="bg-BG" altLang="bg-BG" b="1" dirty="0" smtClean="0">
              <a:solidFill>
                <a:srgbClr val="003A78"/>
              </a:solidFill>
              <a:latin typeface="Verdana" pitchFamily="34" charset="0"/>
            </a:endParaRPr>
          </a:p>
          <a:p>
            <a:pPr algn="ctr" eaLnBrk="1" hangingPunct="1"/>
            <a:r>
              <a:rPr lang="bg-BG" altLang="bg-BG" b="1" dirty="0" smtClean="0">
                <a:solidFill>
                  <a:srgbClr val="003A78"/>
                </a:solidFill>
                <a:latin typeface="Verdana" pitchFamily="34" charset="0"/>
              </a:rPr>
              <a:t>ЦЕЛ: Осъществяване на втори младежки обмен през м. Февруари 2016 г.</a:t>
            </a:r>
          </a:p>
          <a:p>
            <a:pPr algn="ctr" eaLnBrk="1" hangingPunct="1"/>
            <a:endParaRPr lang="bg-BG" altLang="bg-BG" b="1" dirty="0">
              <a:solidFill>
                <a:srgbClr val="003A78"/>
              </a:solidFill>
              <a:latin typeface="Verdana" pitchFamily="34" charset="0"/>
            </a:endParaRPr>
          </a:p>
          <a:p>
            <a:pPr algn="ctr" eaLnBrk="1" hangingPunct="1"/>
            <a:r>
              <a:rPr lang="bg-BG" altLang="bg-BG" b="1" dirty="0" smtClean="0">
                <a:solidFill>
                  <a:srgbClr val="003A78"/>
                </a:solidFill>
                <a:latin typeface="Verdana" pitchFamily="34" charset="0"/>
              </a:rPr>
              <a:t>2. Специална подготовка и обучение на назначените младежки работници и ромски </a:t>
            </a:r>
            <a:r>
              <a:rPr lang="bg-BG" altLang="bg-BG" b="1" dirty="0" err="1" smtClean="0">
                <a:solidFill>
                  <a:srgbClr val="003A78"/>
                </a:solidFill>
                <a:latin typeface="Verdana" pitchFamily="34" charset="0"/>
              </a:rPr>
              <a:t>медиатори</a:t>
            </a:r>
            <a:r>
              <a:rPr lang="bg-BG" altLang="bg-BG" b="1" dirty="0" smtClean="0">
                <a:solidFill>
                  <a:srgbClr val="003A78"/>
                </a:solidFill>
                <a:latin typeface="Verdana" pitchFamily="34" charset="0"/>
              </a:rPr>
              <a:t> от </a:t>
            </a:r>
            <a:r>
              <a:rPr lang="bg-BG" altLang="bg-BG" b="1" dirty="0" err="1" smtClean="0">
                <a:solidFill>
                  <a:srgbClr val="003A78"/>
                </a:solidFill>
                <a:latin typeface="Verdana" pitchFamily="34" charset="0"/>
              </a:rPr>
              <a:t>обучители</a:t>
            </a:r>
            <a:r>
              <a:rPr lang="bg-BG" altLang="bg-BG" b="1" dirty="0" smtClean="0">
                <a:solidFill>
                  <a:srgbClr val="003A78"/>
                </a:solidFill>
                <a:latin typeface="Verdana" pitchFamily="34" charset="0"/>
              </a:rPr>
              <a:t> на Съвета на Европа чрез онлайн платформа и посещения на място;</a:t>
            </a:r>
          </a:p>
          <a:p>
            <a:pPr algn="ctr" eaLnBrk="1" hangingPunct="1"/>
            <a:endParaRPr lang="bg-BG" altLang="bg-BG" b="1" dirty="0">
              <a:solidFill>
                <a:srgbClr val="003A78"/>
              </a:solidFill>
              <a:latin typeface="Verdana" pitchFamily="34" charset="0"/>
            </a:endParaRPr>
          </a:p>
          <a:p>
            <a:pPr algn="ctr" eaLnBrk="1" hangingPunct="1"/>
            <a:r>
              <a:rPr lang="bg-BG" altLang="bg-BG" b="1" dirty="0" smtClean="0">
                <a:solidFill>
                  <a:srgbClr val="003A78"/>
                </a:solidFill>
                <a:latin typeface="Verdana" pitchFamily="34" charset="0"/>
              </a:rPr>
              <a:t>3. Участие в семинари и обучения извън България, провеждани от Съвета на Европа.</a:t>
            </a:r>
            <a:endParaRPr lang="nb-NO" altLang="bg-BG" b="1" dirty="0">
              <a:solidFill>
                <a:srgbClr val="003A78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33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304800" y="1304698"/>
            <a:ext cx="8534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bg-BG" altLang="bg-BG" b="1" dirty="0" smtClean="0">
                <a:solidFill>
                  <a:srgbClr val="003A78"/>
                </a:solidFill>
                <a:latin typeface="Verdana" pitchFamily="34" charset="0"/>
              </a:rPr>
              <a:t>ЕВРОПЕЙСКО СЪТРУДНИЧЕСТВО</a:t>
            </a:r>
          </a:p>
          <a:p>
            <a:pPr algn="ctr" eaLnBrk="1" hangingPunct="1"/>
            <a:endParaRPr lang="en-US" altLang="bg-BG" b="1" dirty="0" smtClean="0">
              <a:solidFill>
                <a:srgbClr val="003A78"/>
              </a:solidFill>
              <a:latin typeface="Verdana" pitchFamily="34" charset="0"/>
            </a:endParaRPr>
          </a:p>
          <a:p>
            <a:pPr algn="ctr" eaLnBrk="1" hangingPunct="1"/>
            <a:r>
              <a:rPr lang="bg-BG" altLang="bg-BG" b="1" dirty="0" smtClean="0">
                <a:solidFill>
                  <a:srgbClr val="003A78"/>
                </a:solidFill>
                <a:latin typeface="Verdana" pitchFamily="34" charset="0"/>
              </a:rPr>
              <a:t>Участие в 6-та Европейска Платформа на Младежки Центрове</a:t>
            </a:r>
          </a:p>
          <a:p>
            <a:pPr algn="ctr" eaLnBrk="1" hangingPunct="1"/>
            <a:endParaRPr lang="bg-BG" altLang="bg-BG" b="1" dirty="0" smtClean="0">
              <a:solidFill>
                <a:srgbClr val="003A78"/>
              </a:solidFill>
              <a:latin typeface="Verdana" pitchFamily="34" charset="0"/>
            </a:endParaRPr>
          </a:p>
        </p:txBody>
      </p:sp>
      <p:pic>
        <p:nvPicPr>
          <p:cNvPr id="9218" name="Picture 2" descr="C:\Users\ADMIN\Desktop\11215887_842986382422852_3200404790943855004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19" y="2316926"/>
            <a:ext cx="5285220" cy="4330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авоъгълник 4"/>
          <p:cNvSpPr/>
          <p:nvPr/>
        </p:nvSpPr>
        <p:spPr>
          <a:xfrm>
            <a:off x="5486399" y="2535290"/>
            <a:ext cx="335280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bg-BG" altLang="bg-BG" b="1" dirty="0">
                <a:solidFill>
                  <a:srgbClr val="003A78"/>
                </a:solidFill>
                <a:latin typeface="Verdana" pitchFamily="34" charset="0"/>
              </a:rPr>
              <a:t>РЕЗУЛТАТИ: </a:t>
            </a:r>
            <a:endParaRPr lang="bg-BG" altLang="bg-BG" b="1" dirty="0" smtClean="0">
              <a:solidFill>
                <a:srgbClr val="003A78"/>
              </a:solidFill>
              <a:latin typeface="Verdana" pitchFamily="34" charset="0"/>
            </a:endParaRPr>
          </a:p>
          <a:p>
            <a:pPr lvl="0" algn="ctr"/>
            <a:endParaRPr lang="bg-BG" altLang="bg-BG" b="1" dirty="0" smtClean="0">
              <a:solidFill>
                <a:srgbClr val="003A78"/>
              </a:solidFill>
              <a:latin typeface="Verdana" pitchFamily="34" charset="0"/>
            </a:endParaRPr>
          </a:p>
          <a:p>
            <a:pPr lvl="0" algn="ctr"/>
            <a:r>
              <a:rPr lang="bg-BG" altLang="bg-BG" b="1" dirty="0" smtClean="0">
                <a:solidFill>
                  <a:srgbClr val="003A78"/>
                </a:solidFill>
                <a:latin typeface="Verdana" pitchFamily="34" charset="0"/>
              </a:rPr>
              <a:t>Детайлно обяснени критерии </a:t>
            </a:r>
            <a:r>
              <a:rPr lang="bg-BG" altLang="bg-BG" b="1" dirty="0">
                <a:solidFill>
                  <a:srgbClr val="003A78"/>
                </a:solidFill>
                <a:latin typeface="Verdana" pitchFamily="34" charset="0"/>
              </a:rPr>
              <a:t>за получаване на Знак за качество на Съвета на </a:t>
            </a:r>
            <a:r>
              <a:rPr lang="bg-BG" altLang="bg-BG" b="1" dirty="0" smtClean="0">
                <a:solidFill>
                  <a:srgbClr val="003A78"/>
                </a:solidFill>
                <a:latin typeface="Verdana" pitchFamily="34" charset="0"/>
              </a:rPr>
              <a:t>Европа от оценяващата комисия; </a:t>
            </a:r>
          </a:p>
          <a:p>
            <a:pPr lvl="0" algn="ctr"/>
            <a:endParaRPr lang="bg-BG" altLang="bg-BG" b="1" dirty="0">
              <a:solidFill>
                <a:srgbClr val="003A78"/>
              </a:solidFill>
              <a:latin typeface="Verdana" pitchFamily="34" charset="0"/>
            </a:endParaRPr>
          </a:p>
          <a:p>
            <a:pPr lvl="0" algn="ctr"/>
            <a:r>
              <a:rPr lang="bg-BG" altLang="bg-BG" b="1" dirty="0">
                <a:solidFill>
                  <a:srgbClr val="003A78"/>
                </a:solidFill>
                <a:latin typeface="Verdana" pitchFamily="34" charset="0"/>
              </a:rPr>
              <a:t>Създадени множество контакти </a:t>
            </a:r>
            <a:r>
              <a:rPr lang="bg-BG" altLang="bg-BG" b="1" dirty="0" smtClean="0">
                <a:solidFill>
                  <a:srgbClr val="003A78"/>
                </a:solidFill>
                <a:latin typeface="Verdana" pitchFamily="34" charset="0"/>
              </a:rPr>
              <a:t>с европейски държави за </a:t>
            </a:r>
            <a:r>
              <a:rPr lang="bg-BG" altLang="bg-BG" b="1" dirty="0">
                <a:solidFill>
                  <a:srgbClr val="003A78"/>
                </a:solidFill>
                <a:latin typeface="Verdana" pitchFamily="34" charset="0"/>
              </a:rPr>
              <a:t>бъдещо сътрудничество; </a:t>
            </a:r>
          </a:p>
        </p:txBody>
      </p:sp>
    </p:spTree>
    <p:extLst>
      <p:ext uri="{BB962C8B-B14F-4D97-AF65-F5344CB8AC3E}">
        <p14:creationId xmlns:p14="http://schemas.microsoft.com/office/powerpoint/2010/main" val="262947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Euro\Downloads\4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" t="6346" r="-122" b="3345"/>
          <a:stretch>
            <a:fillRect/>
          </a:stretch>
        </p:blipFill>
        <p:spPr bwMode="auto">
          <a:xfrm>
            <a:off x="327025" y="2152650"/>
            <a:ext cx="8472488" cy="356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Rectangle 8"/>
          <p:cNvSpPr>
            <a:spLocks noChangeArrowheads="1"/>
          </p:cNvSpPr>
          <p:nvPr/>
        </p:nvSpPr>
        <p:spPr bwMode="auto">
          <a:xfrm>
            <a:off x="300038" y="1385888"/>
            <a:ext cx="8520112" cy="56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0" algn="ctr" eaLnBrk="1" hangingPunct="1"/>
            <a:r>
              <a:rPr lang="bg-BG" altLang="bg-BG" sz="3100" b="1" dirty="0">
                <a:solidFill>
                  <a:srgbClr val="003366"/>
                </a:solidFill>
                <a:latin typeface="Verdana" pitchFamily="34" charset="0"/>
              </a:rPr>
              <a:t>БЛАГОДАРИМ ВИ ЗА</a:t>
            </a:r>
            <a:r>
              <a:rPr lang="en-US" altLang="bg-BG" sz="3100" b="1" dirty="0">
                <a:solidFill>
                  <a:srgbClr val="003366"/>
                </a:solidFill>
                <a:latin typeface="Verdana" pitchFamily="34" charset="0"/>
              </a:rPr>
              <a:t> </a:t>
            </a:r>
            <a:r>
              <a:rPr lang="bg-BG" altLang="bg-BG" sz="3100" b="1" dirty="0">
                <a:solidFill>
                  <a:srgbClr val="003366"/>
                </a:solidFill>
                <a:latin typeface="Verdana" pitchFamily="34" charset="0"/>
              </a:rPr>
              <a:t>ВНИМАНИЕТО!</a:t>
            </a:r>
          </a:p>
        </p:txBody>
      </p:sp>
      <p:sp>
        <p:nvSpPr>
          <p:cNvPr id="35845" name="Правоъгълник 5"/>
          <p:cNvSpPr>
            <a:spLocks noChangeArrowheads="1"/>
          </p:cNvSpPr>
          <p:nvPr/>
        </p:nvSpPr>
        <p:spPr bwMode="auto">
          <a:xfrm>
            <a:off x="300038" y="6027738"/>
            <a:ext cx="85296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en-US" sz="1300" b="1" i="1" dirty="0">
                <a:solidFill>
                  <a:srgbClr val="003A78"/>
                </a:solidFill>
                <a:latin typeface="Myriad Pro" pitchFamily="34" charset="0"/>
              </a:rPr>
              <a:t>Проект BG06-103 </a:t>
            </a:r>
            <a:r>
              <a:rPr lang="ru-RU" altLang="en-US" sz="1300" b="1" i="1" dirty="0" smtClean="0">
                <a:solidFill>
                  <a:srgbClr val="003A78"/>
                </a:solidFill>
                <a:latin typeface="Myriad Pro" pitchFamily="34" charset="0"/>
              </a:rPr>
              <a:t>„</a:t>
            </a:r>
            <a:r>
              <a:rPr lang="bg-BG" altLang="en-US" sz="1300" b="1" i="1" dirty="0" smtClean="0">
                <a:solidFill>
                  <a:srgbClr val="003A78"/>
                </a:solidFill>
                <a:latin typeface="Myriad Pro" pitchFamily="34" charset="0"/>
              </a:rPr>
              <a:t>Изграждане на младежки център </a:t>
            </a:r>
            <a:r>
              <a:rPr lang="ru-RU" altLang="en-US" sz="1300" b="1" i="1" dirty="0" smtClean="0">
                <a:solidFill>
                  <a:srgbClr val="003A78"/>
                </a:solidFill>
                <a:latin typeface="Myriad Pro" pitchFamily="34" charset="0"/>
              </a:rPr>
              <a:t>в </a:t>
            </a:r>
            <a:r>
              <a:rPr lang="ru-RU" altLang="en-US" sz="1300" b="1" i="1" dirty="0">
                <a:solidFill>
                  <a:srgbClr val="003A78"/>
                </a:solidFill>
                <a:latin typeface="Myriad Pro" pitchFamily="34" charset="0"/>
              </a:rPr>
              <a:t>град Пловдив”,</a:t>
            </a:r>
            <a:r>
              <a:rPr lang="en-US" altLang="en-US" sz="1300" b="1" i="1" dirty="0">
                <a:solidFill>
                  <a:srgbClr val="003A78"/>
                </a:solidFill>
                <a:latin typeface="Myriad Pro" pitchFamily="34" charset="0"/>
              </a:rPr>
              <a:t> </a:t>
            </a:r>
            <a:r>
              <a:rPr lang="bg-BG" altLang="en-US" sz="1300" b="1" i="1" dirty="0" smtClean="0">
                <a:solidFill>
                  <a:srgbClr val="003A78"/>
                </a:solidFill>
                <a:latin typeface="Myriad Pro" pitchFamily="34" charset="0"/>
              </a:rPr>
              <a:t>с финансовата подкрепа на Исландия, Лихтенщайн и Норвегия чрез Финансовия механизъм на Европейското икономическо пространство</a:t>
            </a:r>
            <a:endParaRPr lang="bg-BG" altLang="en-US" sz="1300" b="1" i="1" dirty="0">
              <a:solidFill>
                <a:srgbClr val="003A78"/>
              </a:solidFill>
              <a:latin typeface="Myriad Pro" pitchFamily="34" charset="0"/>
            </a:endParaRPr>
          </a:p>
        </p:txBody>
      </p:sp>
      <p:sp>
        <p:nvSpPr>
          <p:cNvPr id="9" name="Правоъгълник 8"/>
          <p:cNvSpPr/>
          <p:nvPr/>
        </p:nvSpPr>
        <p:spPr>
          <a:xfrm>
            <a:off x="99292" y="2136917"/>
            <a:ext cx="8520112" cy="387508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7000"/>
                  <a:alpha val="20000"/>
                </a:schemeClr>
              </a:gs>
              <a:gs pos="83000">
                <a:schemeClr val="tx1">
                  <a:alpha val="19000"/>
                  <a:lumMod val="80000"/>
                  <a:lumOff val="20000"/>
                </a:schemeClr>
              </a:gs>
            </a:gsLst>
            <a:lin ang="5400000" scaled="1"/>
            <a:tileRect/>
          </a:gradFill>
          <a:ln w="0"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bg-BG"/>
          </a:p>
        </p:txBody>
      </p:sp>
      <p:sp>
        <p:nvSpPr>
          <p:cNvPr id="35847" name="Правоъгълник 3"/>
          <p:cNvSpPr>
            <a:spLocks noChangeArrowheads="1"/>
          </p:cNvSpPr>
          <p:nvPr/>
        </p:nvSpPr>
        <p:spPr bwMode="auto">
          <a:xfrm>
            <a:off x="1323829" y="3061277"/>
            <a:ext cx="658711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1" defTabSz="914400" eaLnBrk="1" hangingPunct="1"/>
            <a:r>
              <a:rPr lang="en-US" altLang="en-US" sz="2400" b="1" i="1" dirty="0" smtClean="0">
                <a:solidFill>
                  <a:srgbClr val="262673"/>
                </a:solidFill>
                <a:latin typeface="Cambria" pitchFamily="18" charset="0"/>
                <a:cs typeface="Times New Roman" pitchFamily="18" charset="0"/>
                <a:hlinkClick r:id="rId3"/>
              </a:rPr>
              <a:t>youth.centre.plovdiv@gmail.com</a:t>
            </a:r>
            <a:r>
              <a:rPr lang="en-US" altLang="en-US" sz="2400" b="1" i="1" dirty="0" smtClean="0">
                <a:solidFill>
                  <a:srgbClr val="262673"/>
                </a:solidFill>
                <a:latin typeface="Cambria" pitchFamily="18" charset="0"/>
                <a:cs typeface="Times New Roman" pitchFamily="18" charset="0"/>
              </a:rPr>
              <a:t>  </a:t>
            </a:r>
            <a:endParaRPr lang="en-US" altLang="en-US" sz="2400" b="1" i="1" dirty="0">
              <a:solidFill>
                <a:srgbClr val="262673"/>
              </a:solidFill>
              <a:latin typeface="Cambria" pitchFamily="18" charset="0"/>
              <a:cs typeface="Times New Roman" pitchFamily="18" charset="0"/>
            </a:endParaRPr>
          </a:p>
          <a:p>
            <a:pPr lvl="1" defTabSz="914400" eaLnBrk="1" hangingPunct="1"/>
            <a:r>
              <a:rPr lang="en-US" altLang="en-US" sz="2400" b="1" i="1" dirty="0">
                <a:solidFill>
                  <a:srgbClr val="262673"/>
                </a:solidFill>
                <a:latin typeface="Cambria" pitchFamily="18" charset="0"/>
                <a:cs typeface="Times New Roman" pitchFamily="18" charset="0"/>
              </a:rPr>
              <a:t>              </a:t>
            </a:r>
            <a:r>
              <a:rPr lang="en-US" altLang="en-US" sz="2400" b="1" i="1" dirty="0">
                <a:solidFill>
                  <a:srgbClr val="262673"/>
                </a:solidFill>
                <a:latin typeface="Cambria" pitchFamily="18" charset="0"/>
                <a:cs typeface="Times New Roman" pitchFamily="18" charset="0"/>
                <a:hlinkClick r:id="rId4"/>
              </a:rPr>
              <a:t>www.facebook.com/YouthCentrePlovdiv</a:t>
            </a:r>
            <a:r>
              <a:rPr lang="en-US" altLang="en-US" sz="2400" b="1" i="1" dirty="0">
                <a:solidFill>
                  <a:srgbClr val="262673"/>
                </a:solidFill>
                <a:latin typeface="Cambria" pitchFamily="18" charset="0"/>
                <a:cs typeface="Times New Roman" pitchFamily="18" charset="0"/>
              </a:rPr>
              <a:t> </a:t>
            </a:r>
            <a:endParaRPr lang="ru-RU" altLang="en-US" sz="2400" b="1" i="1" dirty="0">
              <a:solidFill>
                <a:srgbClr val="262673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35848" name="Picture 2" descr="C:\Users\40vek\Desktop\Facebook-ic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402" y="3770271"/>
            <a:ext cx="501521" cy="497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3" descr="C:\Users\40vek\Desktop\mail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547" y="3058583"/>
            <a:ext cx="523886" cy="519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авоъгълник 2"/>
          <p:cNvSpPr/>
          <p:nvPr/>
        </p:nvSpPr>
        <p:spPr>
          <a:xfrm>
            <a:off x="300038" y="2714625"/>
            <a:ext cx="8520112" cy="380682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7000"/>
                  <a:alpha val="20000"/>
                </a:schemeClr>
              </a:gs>
              <a:gs pos="83000">
                <a:schemeClr val="tx1">
                  <a:alpha val="19000"/>
                  <a:lumMod val="80000"/>
                  <a:lumOff val="20000"/>
                </a:schemeClr>
              </a:gs>
            </a:gsLst>
            <a:lin ang="5400000" scaled="1"/>
            <a:tileRect/>
          </a:gradFill>
          <a:ln w="0"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bg-BG"/>
          </a:p>
        </p:txBody>
      </p:sp>
      <p:sp>
        <p:nvSpPr>
          <p:cNvPr id="27652" name="Правоъгълник 8"/>
          <p:cNvSpPr>
            <a:spLocks noChangeArrowheads="1"/>
          </p:cNvSpPr>
          <p:nvPr/>
        </p:nvSpPr>
        <p:spPr bwMode="auto">
          <a:xfrm>
            <a:off x="264319" y="3030394"/>
            <a:ext cx="85931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bg-BG" altLang="bg-BG" b="1" dirty="0">
                <a:solidFill>
                  <a:srgbClr val="003366"/>
                </a:solidFill>
                <a:latin typeface="Verdana" pitchFamily="34" charset="0"/>
              </a:rPr>
              <a:t>МЛАДЕЖКИЯТ</a:t>
            </a:r>
            <a:r>
              <a:rPr lang="bg-BG" altLang="bg-BG" sz="2000" b="1" dirty="0">
                <a:solidFill>
                  <a:srgbClr val="003366"/>
                </a:solidFill>
                <a:latin typeface="Verdana" pitchFamily="34" charset="0"/>
              </a:rPr>
              <a:t> ЦЕНТЪР СЕ ИЗГРАЖДА </a:t>
            </a:r>
            <a:r>
              <a:rPr lang="bg-BG" altLang="bg-BG" sz="2000" b="1" dirty="0" smtClean="0">
                <a:solidFill>
                  <a:srgbClr val="003366"/>
                </a:solidFill>
                <a:latin typeface="Verdana" pitchFamily="34" charset="0"/>
              </a:rPr>
              <a:t>В </a:t>
            </a:r>
            <a:r>
              <a:rPr lang="bg-BG" altLang="bg-BG" sz="2000" b="1" dirty="0">
                <a:solidFill>
                  <a:srgbClr val="003366"/>
                </a:solidFill>
                <a:latin typeface="Verdana" pitchFamily="34" charset="0"/>
              </a:rPr>
              <a:t>ПАРК </a:t>
            </a:r>
            <a:r>
              <a:rPr lang="ru-RU" altLang="bg-BG" sz="2000" b="1" dirty="0">
                <a:solidFill>
                  <a:srgbClr val="003366"/>
                </a:solidFill>
                <a:latin typeface="Verdana" pitchFamily="34" charset="0"/>
              </a:rPr>
              <a:t>„</a:t>
            </a:r>
            <a:r>
              <a:rPr lang="bg-BG" altLang="bg-BG" sz="2000" b="1" dirty="0">
                <a:solidFill>
                  <a:srgbClr val="003366"/>
                </a:solidFill>
                <a:latin typeface="Verdana" pitchFamily="34" charset="0"/>
              </a:rPr>
              <a:t>ОТДИХ И КУЛТУРА</a:t>
            </a:r>
            <a:r>
              <a:rPr lang="ru-RU" altLang="bg-BG" sz="2000" b="1" dirty="0">
                <a:solidFill>
                  <a:srgbClr val="003366"/>
                </a:solidFill>
                <a:latin typeface="Verdana" pitchFamily="34" charset="0"/>
              </a:rPr>
              <a:t>“</a:t>
            </a:r>
            <a:r>
              <a:rPr lang="bg-BG" altLang="bg-BG" sz="2000" b="1" dirty="0">
                <a:solidFill>
                  <a:srgbClr val="003366"/>
                </a:solidFill>
                <a:latin typeface="Verdana" pitchFamily="34" charset="0"/>
              </a:rPr>
              <a:t>, </a:t>
            </a:r>
            <a:r>
              <a:rPr lang="bg-BG" altLang="bg-BG" sz="2000" b="1" dirty="0" smtClean="0">
                <a:solidFill>
                  <a:srgbClr val="003366"/>
                </a:solidFill>
                <a:latin typeface="Verdana" pitchFamily="34" charset="0"/>
              </a:rPr>
              <a:t>ГРЕБНА </a:t>
            </a:r>
            <a:r>
              <a:rPr lang="bg-BG" altLang="bg-BG" sz="2000" b="1" dirty="0">
                <a:solidFill>
                  <a:srgbClr val="003366"/>
                </a:solidFill>
                <a:latin typeface="Verdana" pitchFamily="34" charset="0"/>
              </a:rPr>
              <a:t>БАЗА</a:t>
            </a:r>
            <a:r>
              <a:rPr lang="en-GB" altLang="bg-BG" sz="2000" b="1" dirty="0">
                <a:solidFill>
                  <a:srgbClr val="003366"/>
                </a:solidFill>
                <a:latin typeface="Verdana" pitchFamily="34" charset="0"/>
              </a:rPr>
              <a:t>,</a:t>
            </a:r>
            <a:r>
              <a:rPr lang="bg-BG" altLang="bg-BG" sz="2000" b="1" dirty="0">
                <a:solidFill>
                  <a:srgbClr val="003366"/>
                </a:solidFill>
                <a:latin typeface="Verdana" pitchFamily="34" charset="0"/>
              </a:rPr>
              <a:t> ГР. ПЛОВДИВ </a:t>
            </a:r>
          </a:p>
        </p:txBody>
      </p:sp>
      <p:pic>
        <p:nvPicPr>
          <p:cNvPr id="27653" name="Picture 3" descr="C:\Users\Euro\Downloads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6" r="6599"/>
          <a:stretch>
            <a:fillRect/>
          </a:stretch>
        </p:blipFill>
        <p:spPr bwMode="auto">
          <a:xfrm>
            <a:off x="369888" y="3754438"/>
            <a:ext cx="4040187" cy="242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4" descr="C:\Users\Euro\Downloads\1nov_situa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2" t="3169" r="1543" b="2986"/>
          <a:stretch>
            <a:fillRect/>
          </a:stretch>
        </p:blipFill>
        <p:spPr bwMode="auto">
          <a:xfrm>
            <a:off x="4560888" y="3754438"/>
            <a:ext cx="4192587" cy="242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авоъгълник 3"/>
          <p:cNvSpPr/>
          <p:nvPr/>
        </p:nvSpPr>
        <p:spPr>
          <a:xfrm>
            <a:off x="300832" y="1622526"/>
            <a:ext cx="85201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bg-BG" altLang="bg-BG" b="1" dirty="0" smtClean="0">
                <a:solidFill>
                  <a:srgbClr val="4D4D4D"/>
                </a:solidFill>
                <a:latin typeface="Myriad Pro" pitchFamily="34" charset="0"/>
              </a:rPr>
              <a:t>Създаване</a:t>
            </a:r>
            <a:r>
              <a:rPr lang="ru-RU" altLang="bg-BG" b="1" dirty="0" smtClean="0">
                <a:solidFill>
                  <a:srgbClr val="4D4D4D"/>
                </a:solidFill>
                <a:latin typeface="Myriad Pro" pitchFamily="34" charset="0"/>
              </a:rPr>
              <a:t> </a:t>
            </a:r>
            <a:r>
              <a:rPr lang="ru-RU" altLang="bg-BG" b="1" dirty="0">
                <a:solidFill>
                  <a:srgbClr val="4D4D4D"/>
                </a:solidFill>
                <a:latin typeface="Myriad Pro" pitchFamily="34" charset="0"/>
              </a:rPr>
              <a:t>на </a:t>
            </a:r>
            <a:r>
              <a:rPr lang="bg-BG" altLang="bg-BG" b="1" dirty="0" smtClean="0">
                <a:solidFill>
                  <a:srgbClr val="4D4D4D"/>
                </a:solidFill>
                <a:latin typeface="Myriad Pro" pitchFamily="34" charset="0"/>
              </a:rPr>
              <a:t>младежки</a:t>
            </a:r>
            <a:r>
              <a:rPr lang="ru-RU" altLang="bg-BG" b="1" dirty="0" smtClean="0">
                <a:solidFill>
                  <a:srgbClr val="4D4D4D"/>
                </a:solidFill>
                <a:latin typeface="Myriad Pro" pitchFamily="34" charset="0"/>
              </a:rPr>
              <a:t> </a:t>
            </a:r>
            <a:r>
              <a:rPr lang="bg-BG" altLang="bg-BG" b="1" dirty="0" smtClean="0">
                <a:solidFill>
                  <a:srgbClr val="4D4D4D"/>
                </a:solidFill>
                <a:latin typeface="Myriad Pro" pitchFamily="34" charset="0"/>
              </a:rPr>
              <a:t>център</a:t>
            </a:r>
            <a:r>
              <a:rPr lang="ru-RU" altLang="bg-BG" b="1" dirty="0" smtClean="0">
                <a:solidFill>
                  <a:srgbClr val="4D4D4D"/>
                </a:solidFill>
                <a:latin typeface="Myriad Pro" pitchFamily="34" charset="0"/>
              </a:rPr>
              <a:t> </a:t>
            </a:r>
            <a:r>
              <a:rPr lang="ru-RU" altLang="bg-BG" b="1" dirty="0">
                <a:solidFill>
                  <a:srgbClr val="4D4D4D"/>
                </a:solidFill>
                <a:latin typeface="Myriad Pro" pitchFamily="34" charset="0"/>
              </a:rPr>
              <a:t>в град Пловдив чрез </a:t>
            </a:r>
            <a:r>
              <a:rPr lang="bg-BG" altLang="bg-BG" b="1" dirty="0" smtClean="0">
                <a:solidFill>
                  <a:srgbClr val="4D4D4D"/>
                </a:solidFill>
                <a:latin typeface="Myriad Pro" pitchFamily="34" charset="0"/>
              </a:rPr>
              <a:t>изграждане</a:t>
            </a:r>
            <a:r>
              <a:rPr lang="ru-RU" altLang="bg-BG" b="1" dirty="0" smtClean="0">
                <a:solidFill>
                  <a:srgbClr val="4D4D4D"/>
                </a:solidFill>
                <a:latin typeface="Myriad Pro" pitchFamily="34" charset="0"/>
              </a:rPr>
              <a:t> </a:t>
            </a:r>
            <a:r>
              <a:rPr lang="ru-RU" altLang="bg-BG" b="1" dirty="0">
                <a:solidFill>
                  <a:srgbClr val="4D4D4D"/>
                </a:solidFill>
                <a:latin typeface="Myriad Pro" pitchFamily="34" charset="0"/>
              </a:rPr>
              <a:t>на </a:t>
            </a:r>
            <a:r>
              <a:rPr lang="bg-BG" altLang="bg-BG" b="1" dirty="0" smtClean="0">
                <a:solidFill>
                  <a:srgbClr val="4D4D4D"/>
                </a:solidFill>
                <a:latin typeface="Myriad Pro" pitchFamily="34" charset="0"/>
              </a:rPr>
              <a:t>подходяща</a:t>
            </a:r>
            <a:r>
              <a:rPr lang="ru-RU" altLang="bg-BG" b="1" dirty="0" smtClean="0">
                <a:solidFill>
                  <a:srgbClr val="4D4D4D"/>
                </a:solidFill>
                <a:latin typeface="Myriad Pro" pitchFamily="34" charset="0"/>
              </a:rPr>
              <a:t> </a:t>
            </a:r>
            <a:r>
              <a:rPr lang="bg-BG" altLang="bg-BG" b="1" dirty="0" smtClean="0">
                <a:solidFill>
                  <a:srgbClr val="4D4D4D"/>
                </a:solidFill>
                <a:latin typeface="Myriad Pro" pitchFamily="34" charset="0"/>
              </a:rPr>
              <a:t>инфраструктура и въвеждане на услуги за младежи, който да отговаря на изискванията за получаване на Знак за качество - съвременен стандарт на Съвета на Европа.</a:t>
            </a:r>
            <a:endParaRPr lang="bg-BG" altLang="bg-BG" b="1" dirty="0">
              <a:solidFill>
                <a:srgbClr val="4D4D4D"/>
              </a:solidFill>
              <a:latin typeface="Myriad Pro" pitchFamily="34" charset="0"/>
            </a:endParaRPr>
          </a:p>
        </p:txBody>
      </p:sp>
      <p:sp>
        <p:nvSpPr>
          <p:cNvPr id="5" name="Правоъгълник 4"/>
          <p:cNvSpPr/>
          <p:nvPr/>
        </p:nvSpPr>
        <p:spPr>
          <a:xfrm>
            <a:off x="2374239" y="1188479"/>
            <a:ext cx="43717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bg-BG" altLang="bg-BG" sz="2000" b="1" dirty="0">
                <a:solidFill>
                  <a:srgbClr val="003366"/>
                </a:solidFill>
                <a:latin typeface="Verdana" pitchFamily="34" charset="0"/>
              </a:rPr>
              <a:t>ОСНОВНА</a:t>
            </a:r>
            <a:r>
              <a:rPr lang="en-US" altLang="bg-BG" sz="2000" b="1" dirty="0">
                <a:solidFill>
                  <a:srgbClr val="003366"/>
                </a:solidFill>
                <a:latin typeface="Verdana" pitchFamily="34" charset="0"/>
              </a:rPr>
              <a:t>  </a:t>
            </a:r>
            <a:r>
              <a:rPr lang="bg-BG" altLang="bg-BG" sz="2000" b="1" dirty="0">
                <a:solidFill>
                  <a:srgbClr val="003366"/>
                </a:solidFill>
                <a:latin typeface="Verdana" pitchFamily="34" charset="0"/>
              </a:rPr>
              <a:t>ЦЕЛ НА ПРОЕКТА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8"/>
          <p:cNvSpPr>
            <a:spLocks noChangeArrowheads="1"/>
          </p:cNvSpPr>
          <p:nvPr/>
        </p:nvSpPr>
        <p:spPr bwMode="auto">
          <a:xfrm>
            <a:off x="5037814" y="1191918"/>
            <a:ext cx="378233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bg-BG" altLang="bg-BG" sz="2000" b="1" dirty="0">
                <a:solidFill>
                  <a:srgbClr val="003366"/>
                </a:solidFill>
                <a:latin typeface="Verdana" pitchFamily="34" charset="0"/>
              </a:rPr>
              <a:t>ОСНОВНИ ЗОНИ НА ЦЕНТЪРА</a:t>
            </a:r>
          </a:p>
        </p:txBody>
      </p:sp>
      <p:sp>
        <p:nvSpPr>
          <p:cNvPr id="10" name="Правоъгълник 9"/>
          <p:cNvSpPr/>
          <p:nvPr/>
        </p:nvSpPr>
        <p:spPr>
          <a:xfrm>
            <a:off x="5037810" y="2173320"/>
            <a:ext cx="3782337" cy="933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eaLnBrk="1" hangingPunct="1">
              <a:buFont typeface="Wingdings" panose="05000000000000000000" pitchFamily="2" charset="2"/>
              <a:buChar char="v"/>
            </a:pPr>
            <a:r>
              <a:rPr lang="bg-BG" altLang="bg-BG" sz="1600" b="1" i="1" dirty="0">
                <a:solidFill>
                  <a:srgbClr val="4D4D4D"/>
                </a:solidFill>
                <a:latin typeface="Myriad Pro" pitchFamily="34" charset="0"/>
              </a:rPr>
              <a:t>Блок  за </a:t>
            </a:r>
            <a:r>
              <a:rPr lang="en-US" altLang="bg-BG" sz="1600" b="1" i="1" dirty="0" smtClean="0">
                <a:solidFill>
                  <a:srgbClr val="4D4D4D"/>
                </a:solidFill>
                <a:latin typeface="Myriad Pro" pitchFamily="34" charset="0"/>
              </a:rPr>
              <a:t> </a:t>
            </a:r>
            <a:r>
              <a:rPr lang="bg-BG" altLang="bg-BG" sz="1600" b="1" i="1" dirty="0" smtClean="0">
                <a:solidFill>
                  <a:srgbClr val="4D4D4D"/>
                </a:solidFill>
                <a:latin typeface="Myriad Pro" pitchFamily="34" charset="0"/>
              </a:rPr>
              <a:t>настаняване</a:t>
            </a:r>
            <a:endParaRPr lang="bg-BG" altLang="bg-BG" sz="1600" b="1" i="1" dirty="0">
              <a:solidFill>
                <a:srgbClr val="4D4D4D"/>
              </a:solidFill>
              <a:latin typeface="Myriad Pro" pitchFamily="34" charset="0"/>
            </a:endParaRPr>
          </a:p>
          <a:p>
            <a:pPr algn="ctr" eaLnBrk="1" hangingPunct="1">
              <a:spcAft>
                <a:spcPts val="800"/>
              </a:spcAft>
              <a:buFont typeface="Myriad Pro" pitchFamily="34" charset="0"/>
              <a:buChar char="«"/>
            </a:pPr>
            <a:r>
              <a:rPr lang="bg-BG" altLang="bg-BG" sz="1600" dirty="0" smtClean="0">
                <a:solidFill>
                  <a:srgbClr val="4D4D4D"/>
                </a:solidFill>
                <a:latin typeface="Myriad Pro" pitchFamily="34" charset="0"/>
              </a:rPr>
              <a:t>14 стаи с 35 легла</a:t>
            </a:r>
          </a:p>
          <a:p>
            <a:pPr algn="ctr" eaLnBrk="1" hangingPunct="1">
              <a:spcAft>
                <a:spcPts val="800"/>
              </a:spcAft>
              <a:buFont typeface="Myriad Pro" pitchFamily="34" charset="0"/>
              <a:buChar char="«"/>
            </a:pPr>
            <a:r>
              <a:rPr lang="bg-BG" altLang="bg-BG" sz="1600" dirty="0" smtClean="0">
                <a:solidFill>
                  <a:srgbClr val="4D4D4D"/>
                </a:solidFill>
                <a:latin typeface="Myriad Pro" pitchFamily="34" charset="0"/>
              </a:rPr>
              <a:t>собствен санитарен възел</a:t>
            </a:r>
            <a:endParaRPr lang="bg-BG" altLang="bg-BG" sz="1600" dirty="0">
              <a:solidFill>
                <a:srgbClr val="4D4D4D"/>
              </a:solidFill>
              <a:latin typeface="Myriad Pro" pitchFamily="34" charset="0"/>
            </a:endParaRPr>
          </a:p>
        </p:txBody>
      </p:sp>
      <p:sp>
        <p:nvSpPr>
          <p:cNvPr id="11" name="Правоъгълник 10"/>
          <p:cNvSpPr/>
          <p:nvPr/>
        </p:nvSpPr>
        <p:spPr>
          <a:xfrm>
            <a:off x="5037814" y="3294867"/>
            <a:ext cx="3782339" cy="2226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ctr">
              <a:buFont typeface="Wingdings" panose="05000000000000000000" pitchFamily="2" charset="2"/>
              <a:buChar char="v"/>
            </a:pPr>
            <a:r>
              <a:rPr lang="bg-BG" altLang="bg-BG" sz="1600" b="1" i="1" dirty="0" smtClean="0">
                <a:solidFill>
                  <a:srgbClr val="4D4D4D"/>
                </a:solidFill>
                <a:latin typeface="Myriad Pro" pitchFamily="34" charset="0"/>
              </a:rPr>
              <a:t>Офисна</a:t>
            </a:r>
            <a:r>
              <a:rPr lang="ru-RU" altLang="bg-BG" sz="1600" b="1" i="1" dirty="0" smtClean="0">
                <a:solidFill>
                  <a:srgbClr val="4D4D4D"/>
                </a:solidFill>
                <a:latin typeface="Myriad Pro" pitchFamily="34" charset="0"/>
              </a:rPr>
              <a:t> </a:t>
            </a:r>
            <a:r>
              <a:rPr lang="ru-RU" altLang="bg-BG" sz="1600" b="1" i="1" dirty="0">
                <a:solidFill>
                  <a:srgbClr val="4D4D4D"/>
                </a:solidFill>
                <a:latin typeface="Myriad Pro" pitchFamily="34" charset="0"/>
              </a:rPr>
              <a:t>администрация </a:t>
            </a:r>
            <a:r>
              <a:rPr lang="ru-RU" altLang="bg-BG" sz="1600" b="1" i="1" dirty="0" smtClean="0">
                <a:solidFill>
                  <a:srgbClr val="4D4D4D"/>
                </a:solidFill>
                <a:latin typeface="Myriad Pro" pitchFamily="34" charset="0"/>
              </a:rPr>
              <a:t>и</a:t>
            </a:r>
            <a:r>
              <a:rPr lang="en-US" altLang="bg-BG" sz="1600" b="1" i="1" dirty="0" smtClean="0">
                <a:solidFill>
                  <a:srgbClr val="4D4D4D"/>
                </a:solidFill>
                <a:latin typeface="Myriad Pro" pitchFamily="34" charset="0"/>
              </a:rPr>
              <a:t> </a:t>
            </a:r>
            <a:r>
              <a:rPr lang="ru-RU" altLang="bg-BG" sz="1600" b="1" i="1" dirty="0" smtClean="0">
                <a:solidFill>
                  <a:srgbClr val="4D4D4D"/>
                </a:solidFill>
                <a:latin typeface="Myriad Pro" pitchFamily="34" charset="0"/>
              </a:rPr>
              <a:t>интерактивен </a:t>
            </a:r>
            <a:r>
              <a:rPr lang="ru-RU" altLang="bg-BG" sz="1600" b="1" i="1" dirty="0" err="1" smtClean="0">
                <a:solidFill>
                  <a:srgbClr val="4D4D4D"/>
                </a:solidFill>
                <a:latin typeface="Myriad Pro" pitchFamily="34" charset="0"/>
              </a:rPr>
              <a:t>център</a:t>
            </a:r>
            <a:endParaRPr lang="ru-RU" altLang="bg-BG" sz="1600" b="1" i="1" dirty="0">
              <a:solidFill>
                <a:srgbClr val="4D4D4D"/>
              </a:solidFill>
              <a:latin typeface="Myriad Pro" pitchFamily="34" charset="0"/>
            </a:endParaRPr>
          </a:p>
          <a:p>
            <a:pPr lvl="0" algn="ctr">
              <a:spcAft>
                <a:spcPts val="800"/>
              </a:spcAft>
              <a:buFont typeface="Myriad Pro" pitchFamily="34" charset="0"/>
              <a:buChar char="«"/>
            </a:pPr>
            <a:r>
              <a:rPr lang="ru-RU" altLang="bg-BG" sz="1600" dirty="0" err="1" smtClean="0">
                <a:solidFill>
                  <a:srgbClr val="4D4D4D"/>
                </a:solidFill>
                <a:latin typeface="Myriad Pro" pitchFamily="34" charset="0"/>
              </a:rPr>
              <a:t>офиси</a:t>
            </a:r>
            <a:endParaRPr lang="ru-RU" altLang="bg-BG" sz="1600" dirty="0">
              <a:solidFill>
                <a:srgbClr val="4D4D4D"/>
              </a:solidFill>
              <a:latin typeface="Myriad Pro" pitchFamily="34" charset="0"/>
            </a:endParaRPr>
          </a:p>
          <a:p>
            <a:pPr lvl="0" algn="ctr">
              <a:spcAft>
                <a:spcPts val="800"/>
              </a:spcAft>
              <a:buFont typeface="Myriad Pro" pitchFamily="34" charset="0"/>
              <a:buChar char="«"/>
            </a:pPr>
            <a:r>
              <a:rPr lang="ru-RU" altLang="bg-BG" sz="1600" dirty="0" err="1">
                <a:solidFill>
                  <a:srgbClr val="4D4D4D"/>
                </a:solidFill>
                <a:latin typeface="Myriad Pro" pitchFamily="34" charset="0"/>
              </a:rPr>
              <a:t>конферентна</a:t>
            </a:r>
            <a:r>
              <a:rPr lang="ru-RU" altLang="bg-BG" sz="1600" dirty="0">
                <a:solidFill>
                  <a:srgbClr val="4D4D4D"/>
                </a:solidFill>
                <a:latin typeface="Myriad Pro" pitchFamily="34" charset="0"/>
              </a:rPr>
              <a:t> </a:t>
            </a:r>
            <a:r>
              <a:rPr lang="ru-RU" altLang="bg-BG" sz="1600" dirty="0" smtClean="0">
                <a:solidFill>
                  <a:srgbClr val="4D4D4D"/>
                </a:solidFill>
                <a:latin typeface="Myriad Pro" pitchFamily="34" charset="0"/>
              </a:rPr>
              <a:t>зала </a:t>
            </a:r>
            <a:endParaRPr lang="en-US" altLang="bg-BG" sz="1600" dirty="0" smtClean="0">
              <a:solidFill>
                <a:srgbClr val="4D4D4D"/>
              </a:solidFill>
              <a:latin typeface="Myriad Pro" pitchFamily="34" charset="0"/>
            </a:endParaRPr>
          </a:p>
          <a:p>
            <a:pPr lvl="0" algn="ctr">
              <a:spcAft>
                <a:spcPts val="800"/>
              </a:spcAft>
              <a:buFont typeface="Myriad Pro" pitchFamily="34" charset="0"/>
              <a:buChar char="«"/>
            </a:pPr>
            <a:r>
              <a:rPr lang="ru-RU" altLang="bg-BG" sz="1600" dirty="0" err="1" smtClean="0">
                <a:solidFill>
                  <a:srgbClr val="4D4D4D"/>
                </a:solidFill>
                <a:latin typeface="Myriad Pro" pitchFamily="34" charset="0"/>
              </a:rPr>
              <a:t>компютърна</a:t>
            </a:r>
            <a:r>
              <a:rPr lang="ru-RU" altLang="bg-BG" sz="1600" dirty="0" smtClean="0">
                <a:solidFill>
                  <a:srgbClr val="4D4D4D"/>
                </a:solidFill>
                <a:latin typeface="Myriad Pro" pitchFamily="34" charset="0"/>
              </a:rPr>
              <a:t> </a:t>
            </a:r>
            <a:r>
              <a:rPr lang="ru-RU" altLang="bg-BG" sz="1600" dirty="0">
                <a:solidFill>
                  <a:srgbClr val="4D4D4D"/>
                </a:solidFill>
                <a:latin typeface="Myriad Pro" pitchFamily="34" charset="0"/>
              </a:rPr>
              <a:t>зала</a:t>
            </a:r>
          </a:p>
          <a:p>
            <a:pPr lvl="0" algn="ctr">
              <a:spcAft>
                <a:spcPts val="800"/>
              </a:spcAft>
              <a:buFont typeface="Myriad Pro" pitchFamily="34" charset="0"/>
              <a:buChar char="«"/>
            </a:pPr>
            <a:r>
              <a:rPr lang="ru-RU" altLang="bg-BG" sz="1600" dirty="0">
                <a:solidFill>
                  <a:srgbClr val="4D4D4D"/>
                </a:solidFill>
                <a:latin typeface="Myriad Pro" pitchFamily="34" charset="0"/>
              </a:rPr>
              <a:t>3 </a:t>
            </a:r>
            <a:r>
              <a:rPr lang="ru-RU" altLang="bg-BG" sz="1600" dirty="0" err="1">
                <a:solidFill>
                  <a:srgbClr val="4D4D4D"/>
                </a:solidFill>
                <a:latin typeface="Myriad Pro" pitchFamily="34" charset="0"/>
              </a:rPr>
              <a:t>учебни</a:t>
            </a:r>
            <a:r>
              <a:rPr lang="ru-RU" altLang="bg-BG" sz="1600" dirty="0">
                <a:solidFill>
                  <a:srgbClr val="4D4D4D"/>
                </a:solidFill>
                <a:latin typeface="Myriad Pro" pitchFamily="34" charset="0"/>
              </a:rPr>
              <a:t> </a:t>
            </a:r>
            <a:r>
              <a:rPr lang="ru-RU" altLang="bg-BG" sz="1600" dirty="0" err="1">
                <a:solidFill>
                  <a:srgbClr val="4D4D4D"/>
                </a:solidFill>
                <a:latin typeface="Myriad Pro" pitchFamily="34" charset="0"/>
              </a:rPr>
              <a:t>зали</a:t>
            </a:r>
            <a:r>
              <a:rPr lang="ru-RU" altLang="bg-BG" sz="1600" dirty="0">
                <a:solidFill>
                  <a:srgbClr val="4D4D4D"/>
                </a:solidFill>
                <a:latin typeface="Myriad Pro" pitchFamily="34" charset="0"/>
              </a:rPr>
              <a:t> </a:t>
            </a:r>
          </a:p>
          <a:p>
            <a:pPr lvl="0" algn="ctr">
              <a:spcAft>
                <a:spcPts val="800"/>
              </a:spcAft>
              <a:buFont typeface="Myriad Pro" pitchFamily="34" charset="0"/>
              <a:buChar char="«"/>
            </a:pPr>
            <a:r>
              <a:rPr lang="ru-RU" altLang="bg-BG" sz="1600" dirty="0" smtClean="0">
                <a:solidFill>
                  <a:srgbClr val="4D4D4D"/>
                </a:solidFill>
                <a:latin typeface="Myriad Pro" pitchFamily="34" charset="0"/>
              </a:rPr>
              <a:t>библиотека</a:t>
            </a:r>
            <a:endParaRPr lang="ru-RU" altLang="bg-BG" sz="1600" dirty="0">
              <a:solidFill>
                <a:srgbClr val="4D4D4D"/>
              </a:solidFill>
              <a:latin typeface="Myriad Pro" pitchFamily="34" charset="0"/>
            </a:endParaRPr>
          </a:p>
        </p:txBody>
      </p:sp>
      <p:sp>
        <p:nvSpPr>
          <p:cNvPr id="12" name="Правоъгълник 11"/>
          <p:cNvSpPr/>
          <p:nvPr/>
        </p:nvSpPr>
        <p:spPr>
          <a:xfrm>
            <a:off x="5037813" y="5798130"/>
            <a:ext cx="37823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ctr">
              <a:buFont typeface="Wingdings" panose="05000000000000000000" pitchFamily="2" charset="2"/>
              <a:buChar char="v"/>
            </a:pPr>
            <a:r>
              <a:rPr lang="bg-BG" altLang="bg-BG" sz="1600" b="1" i="1" dirty="0">
                <a:solidFill>
                  <a:srgbClr val="4D4D4D"/>
                </a:solidFill>
                <a:latin typeface="Myriad Pro" pitchFamily="34" charset="0"/>
              </a:rPr>
              <a:t>Зона  за </a:t>
            </a:r>
            <a:r>
              <a:rPr lang="bg-BG" altLang="bg-BG" sz="1600" b="1" i="1" dirty="0" smtClean="0">
                <a:solidFill>
                  <a:srgbClr val="4D4D4D"/>
                </a:solidFill>
                <a:latin typeface="Myriad Pro" pitchFamily="34" charset="0"/>
              </a:rPr>
              <a:t>хранене</a:t>
            </a:r>
            <a:endParaRPr lang="bg-BG" altLang="bg-BG" sz="1600" b="1" i="1" dirty="0">
              <a:solidFill>
                <a:srgbClr val="4D4D4D"/>
              </a:solidFill>
              <a:latin typeface="Myriad Pro" pitchFamily="34" charset="0"/>
            </a:endParaRPr>
          </a:p>
          <a:p>
            <a:pPr lvl="0" algn="ctr">
              <a:spcAft>
                <a:spcPts val="800"/>
              </a:spcAft>
              <a:buFont typeface="Myriad Pro" pitchFamily="34" charset="0"/>
              <a:buChar char="«"/>
            </a:pPr>
            <a:r>
              <a:rPr lang="ru-RU" altLang="bg-BG" sz="1600" dirty="0" smtClean="0">
                <a:solidFill>
                  <a:srgbClr val="4D4D4D"/>
                </a:solidFill>
                <a:latin typeface="Myriad Pro" pitchFamily="34" charset="0"/>
              </a:rPr>
              <a:t>места </a:t>
            </a:r>
            <a:r>
              <a:rPr lang="ru-RU" altLang="bg-BG" sz="1600" dirty="0">
                <a:solidFill>
                  <a:srgbClr val="4D4D4D"/>
                </a:solidFill>
                <a:latin typeface="Myriad Pro" pitchFamily="34" charset="0"/>
              </a:rPr>
              <a:t>за 60 </a:t>
            </a:r>
            <a:r>
              <a:rPr lang="ru-RU" altLang="bg-BG" sz="1600" dirty="0" err="1">
                <a:solidFill>
                  <a:srgbClr val="4D4D4D"/>
                </a:solidFill>
                <a:latin typeface="Myriad Pro" pitchFamily="34" charset="0"/>
              </a:rPr>
              <a:t>човека</a:t>
            </a:r>
            <a:endParaRPr lang="ru-RU" altLang="bg-BG" sz="1600" dirty="0">
              <a:solidFill>
                <a:srgbClr val="4D4D4D"/>
              </a:solidFill>
              <a:latin typeface="Myriad Pro" pitchFamily="34" charset="0"/>
            </a:endParaRPr>
          </a:p>
        </p:txBody>
      </p:sp>
      <p:pic>
        <p:nvPicPr>
          <p:cNvPr id="1027" name="Picture 3" descr="C:\Users\ADMIN\Desktop\IMG_94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81" y="1191918"/>
            <a:ext cx="4737773" cy="264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IMG_946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81" y="3837704"/>
            <a:ext cx="4737773" cy="284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съдържани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ADMIN\Desktop\IMG_94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5" y="1316182"/>
            <a:ext cx="8478980" cy="540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59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съдържани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ADMIN\Desktop\IMG_94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09" y="1302327"/>
            <a:ext cx="8506691" cy="545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48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авоъгълник 2"/>
          <p:cNvSpPr/>
          <p:nvPr/>
        </p:nvSpPr>
        <p:spPr>
          <a:xfrm>
            <a:off x="300038" y="2714625"/>
            <a:ext cx="8520112" cy="380682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7000"/>
                  <a:alpha val="20000"/>
                </a:schemeClr>
              </a:gs>
              <a:gs pos="83000">
                <a:schemeClr val="tx1">
                  <a:alpha val="19000"/>
                  <a:lumMod val="80000"/>
                  <a:lumOff val="20000"/>
                </a:schemeClr>
              </a:gs>
            </a:gsLst>
            <a:lin ang="5400000" scaled="1"/>
            <a:tileRect/>
          </a:gradFill>
          <a:ln w="0"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bg-BG"/>
          </a:p>
        </p:txBody>
      </p:sp>
      <p:sp>
        <p:nvSpPr>
          <p:cNvPr id="29700" name="Rectangle 8"/>
          <p:cNvSpPr>
            <a:spLocks noChangeArrowheads="1"/>
          </p:cNvSpPr>
          <p:nvPr/>
        </p:nvSpPr>
        <p:spPr bwMode="auto">
          <a:xfrm>
            <a:off x="300038" y="1385888"/>
            <a:ext cx="8520112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bg-BG" altLang="bg-BG" sz="3600" b="1">
                <a:solidFill>
                  <a:srgbClr val="003366"/>
                </a:solidFill>
                <a:latin typeface="Verdana" pitchFamily="34" charset="0"/>
              </a:rPr>
              <a:t>МНОГОФУНКЦИОНАЛНО </a:t>
            </a:r>
            <a:br>
              <a:rPr lang="bg-BG" altLang="bg-BG" sz="3600" b="1">
                <a:solidFill>
                  <a:srgbClr val="003366"/>
                </a:solidFill>
                <a:latin typeface="Verdana" pitchFamily="34" charset="0"/>
              </a:rPr>
            </a:br>
            <a:r>
              <a:rPr lang="bg-BG" altLang="bg-BG" sz="3600" b="1">
                <a:solidFill>
                  <a:srgbClr val="003366"/>
                </a:solidFill>
                <a:latin typeface="Verdana" pitchFamily="34" charset="0"/>
              </a:rPr>
              <a:t>СПОРТНО ИГРИЩЕ</a:t>
            </a:r>
          </a:p>
        </p:txBody>
      </p:sp>
      <p:sp>
        <p:nvSpPr>
          <p:cNvPr id="29701" name="Правоъгълник 3"/>
          <p:cNvSpPr>
            <a:spLocks noChangeArrowheads="1"/>
          </p:cNvSpPr>
          <p:nvPr/>
        </p:nvSpPr>
        <p:spPr bwMode="auto">
          <a:xfrm>
            <a:off x="452438" y="2838450"/>
            <a:ext cx="8262937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bg-BG" sz="1500" b="1" i="1">
                <a:solidFill>
                  <a:srgbClr val="4D4D4D"/>
                </a:solidFill>
                <a:latin typeface="Myriad Pro" pitchFamily="34" charset="0"/>
              </a:rPr>
              <a:t>Многофункционално спортно игрище </a:t>
            </a:r>
            <a:r>
              <a:rPr lang="en-GB" altLang="bg-BG" sz="1500" b="1" i="1">
                <a:solidFill>
                  <a:srgbClr val="4D4D4D"/>
                </a:solidFill>
                <a:latin typeface="Myriad Pro" pitchFamily="34" charset="0"/>
              </a:rPr>
              <a:t> </a:t>
            </a:r>
            <a:r>
              <a:rPr lang="bg-BG" altLang="bg-BG" sz="1500" b="1" i="1">
                <a:solidFill>
                  <a:srgbClr val="4D4D4D"/>
                </a:solidFill>
                <a:latin typeface="Myriad Pro" pitchFamily="34" charset="0"/>
              </a:rPr>
              <a:t>с размери</a:t>
            </a:r>
            <a:r>
              <a:rPr lang="ru-RU" altLang="bg-BG" sz="1500" b="1" i="1">
                <a:solidFill>
                  <a:srgbClr val="4D4D4D"/>
                </a:solidFill>
                <a:latin typeface="Myriad Pro" pitchFamily="34" charset="0"/>
              </a:rPr>
              <a:t>100м х 70м. Зоната на футболните игрища е изпълнена  с настилка от изкуствена трева, а останалите игрища са със синтетична настилка. Към всяко игрище има индивидуално осветление.</a:t>
            </a:r>
          </a:p>
        </p:txBody>
      </p:sp>
      <p:sp>
        <p:nvSpPr>
          <p:cNvPr id="29702" name="Правоъгълник 3"/>
          <p:cNvSpPr>
            <a:spLocks noChangeArrowheads="1"/>
          </p:cNvSpPr>
          <p:nvPr/>
        </p:nvSpPr>
        <p:spPr bwMode="auto">
          <a:xfrm>
            <a:off x="495300" y="3824288"/>
            <a:ext cx="3467100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9388" indent="-179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800"/>
              </a:spcAft>
              <a:buFont typeface="Myriad Pro" pitchFamily="34" charset="0"/>
              <a:buChar char="«"/>
            </a:pPr>
            <a:r>
              <a:rPr lang="ru-RU" altLang="bg-BG" sz="1400">
                <a:solidFill>
                  <a:srgbClr val="4D4D4D"/>
                </a:solidFill>
                <a:latin typeface="Myriad Pro" pitchFamily="34" charset="0"/>
              </a:rPr>
              <a:t>3 футболни игрища за футбол </a:t>
            </a:r>
            <a:r>
              <a:rPr lang="en-US" altLang="bg-BG" sz="1400">
                <a:solidFill>
                  <a:srgbClr val="4D4D4D"/>
                </a:solidFill>
                <a:latin typeface="Myriad Pro" pitchFamily="34" charset="0"/>
              </a:rPr>
              <a:t/>
            </a:r>
            <a:br>
              <a:rPr lang="en-US" altLang="bg-BG" sz="1400">
                <a:solidFill>
                  <a:srgbClr val="4D4D4D"/>
                </a:solidFill>
                <a:latin typeface="Myriad Pro" pitchFamily="34" charset="0"/>
              </a:rPr>
            </a:br>
            <a:r>
              <a:rPr lang="ru-RU" altLang="bg-BG" sz="1400">
                <a:solidFill>
                  <a:srgbClr val="4D4D4D"/>
                </a:solidFill>
                <a:latin typeface="Myriad Pro" pitchFamily="34" charset="0"/>
              </a:rPr>
              <a:t>на малки врати</a:t>
            </a:r>
          </a:p>
          <a:p>
            <a:pPr eaLnBrk="1" hangingPunct="1">
              <a:spcAft>
                <a:spcPts val="800"/>
              </a:spcAft>
              <a:buFont typeface="Myriad Pro" pitchFamily="34" charset="0"/>
              <a:buChar char="«"/>
            </a:pPr>
            <a:r>
              <a:rPr lang="ru-RU" altLang="en-US" sz="1400">
                <a:solidFill>
                  <a:srgbClr val="4D4D4D"/>
                </a:solidFill>
                <a:latin typeface="Myriad Pro" pitchFamily="34" charset="0"/>
              </a:rPr>
              <a:t>2 игрища за баскетбол</a:t>
            </a:r>
            <a:endParaRPr lang="ru-RU" altLang="bg-BG" sz="1400">
              <a:solidFill>
                <a:srgbClr val="4D4D4D"/>
              </a:solidFill>
              <a:latin typeface="Myriad Pro" pitchFamily="34" charset="0"/>
            </a:endParaRPr>
          </a:p>
          <a:p>
            <a:pPr eaLnBrk="1" hangingPunct="1">
              <a:spcAft>
                <a:spcPts val="800"/>
              </a:spcAft>
              <a:buFont typeface="Myriad Pro" pitchFamily="34" charset="0"/>
              <a:buChar char="«"/>
            </a:pPr>
            <a:r>
              <a:rPr lang="ru-RU" altLang="en-US" sz="1400">
                <a:solidFill>
                  <a:srgbClr val="4D4D4D"/>
                </a:solidFill>
                <a:latin typeface="Myriad Pro" pitchFamily="34" charset="0"/>
              </a:rPr>
              <a:t>1 игрище за волейбол</a:t>
            </a:r>
            <a:endParaRPr lang="ru-RU" altLang="bg-BG" sz="1400">
              <a:solidFill>
                <a:srgbClr val="4D4D4D"/>
              </a:solidFill>
              <a:latin typeface="Myriad Pro" pitchFamily="34" charset="0"/>
            </a:endParaRPr>
          </a:p>
          <a:p>
            <a:pPr eaLnBrk="1" hangingPunct="1">
              <a:spcAft>
                <a:spcPts val="800"/>
              </a:spcAft>
              <a:buFont typeface="Myriad Pro" pitchFamily="34" charset="0"/>
              <a:buChar char="«"/>
            </a:pPr>
            <a:r>
              <a:rPr lang="ru-RU" altLang="en-US" sz="1400">
                <a:solidFill>
                  <a:srgbClr val="4D4D4D"/>
                </a:solidFill>
                <a:latin typeface="Myriad Pro" pitchFamily="34" charset="0"/>
              </a:rPr>
              <a:t>4 маси за тенис на маса</a:t>
            </a:r>
            <a:r>
              <a:rPr lang="ru-RU" altLang="bg-BG" sz="1400">
                <a:solidFill>
                  <a:srgbClr val="4D4D4D"/>
                </a:solidFill>
                <a:latin typeface="Myriad Pro" pitchFamily="34" charset="0"/>
              </a:rPr>
              <a:t> </a:t>
            </a:r>
          </a:p>
          <a:p>
            <a:pPr eaLnBrk="1" hangingPunct="1">
              <a:spcAft>
                <a:spcPts val="800"/>
              </a:spcAft>
              <a:buFont typeface="Myriad Pro" pitchFamily="34" charset="0"/>
              <a:buChar char="«"/>
            </a:pPr>
            <a:r>
              <a:rPr lang="ru-RU" altLang="bg-BG" sz="1400">
                <a:solidFill>
                  <a:srgbClr val="4D4D4D"/>
                </a:solidFill>
                <a:latin typeface="Myriad Pro" pitchFamily="34" charset="0"/>
              </a:rPr>
              <a:t>2 площадки за фитнес на открито</a:t>
            </a:r>
          </a:p>
          <a:p>
            <a:pPr eaLnBrk="1" hangingPunct="1">
              <a:spcAft>
                <a:spcPts val="800"/>
              </a:spcAft>
              <a:buFont typeface="Myriad Pro" pitchFamily="34" charset="0"/>
              <a:buChar char="«"/>
            </a:pPr>
            <a:r>
              <a:rPr lang="ru-RU" altLang="en-US" sz="1400">
                <a:solidFill>
                  <a:srgbClr val="4D4D4D"/>
                </a:solidFill>
                <a:latin typeface="Myriad Pro" pitchFamily="34" charset="0"/>
              </a:rPr>
              <a:t>пътека за бягане</a:t>
            </a:r>
          </a:p>
          <a:p>
            <a:pPr eaLnBrk="1" hangingPunct="1">
              <a:spcAft>
                <a:spcPts val="800"/>
              </a:spcAft>
              <a:buFont typeface="Myriad Pro" pitchFamily="34" charset="0"/>
              <a:buChar char="«"/>
            </a:pPr>
            <a:r>
              <a:rPr lang="ru-RU" altLang="en-US" sz="1400">
                <a:solidFill>
                  <a:srgbClr val="4D4D4D"/>
                </a:solidFill>
                <a:latin typeface="Myriad Pro" pitchFamily="34" charset="0"/>
              </a:rPr>
              <a:t>трибуни</a:t>
            </a:r>
            <a:endParaRPr lang="ru-RU" altLang="bg-BG" sz="1400">
              <a:solidFill>
                <a:srgbClr val="4D4D4D"/>
              </a:solidFill>
              <a:latin typeface="Myriad Pro" pitchFamily="34" charset="0"/>
            </a:endParaRPr>
          </a:p>
        </p:txBody>
      </p:sp>
      <p:sp>
        <p:nvSpPr>
          <p:cNvPr id="29703" name="Правоъгълник 5"/>
          <p:cNvSpPr>
            <a:spLocks noChangeArrowheads="1"/>
          </p:cNvSpPr>
          <p:nvPr/>
        </p:nvSpPr>
        <p:spPr bwMode="auto">
          <a:xfrm>
            <a:off x="5503863" y="3257550"/>
            <a:ext cx="45720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en-US">
              <a:solidFill>
                <a:srgbClr val="4D4D4D"/>
              </a:solidFill>
              <a:latin typeface="Myriad Pro" pitchFamily="34" charset="0"/>
            </a:endParaRPr>
          </a:p>
          <a:p>
            <a:pPr eaLnBrk="1" hangingPunct="1"/>
            <a:endParaRPr lang="ru-RU" altLang="en-US">
              <a:solidFill>
                <a:srgbClr val="4D4D4D"/>
              </a:solidFill>
              <a:latin typeface="Myriad Pro" pitchFamily="34" charset="0"/>
            </a:endParaRPr>
          </a:p>
          <a:p>
            <a:pPr eaLnBrk="1" hangingPunct="1"/>
            <a:endParaRPr lang="ru-RU" altLang="en-US">
              <a:solidFill>
                <a:srgbClr val="4D4D4D"/>
              </a:solidFill>
              <a:latin typeface="Myriad Pro" pitchFamily="34" charset="0"/>
            </a:endParaRPr>
          </a:p>
          <a:p>
            <a:pPr eaLnBrk="1" hangingPunct="1"/>
            <a:endParaRPr lang="ru-RU" altLang="en-US">
              <a:solidFill>
                <a:srgbClr val="4D4D4D"/>
              </a:solidFill>
              <a:latin typeface="Myriad Pro" pitchFamily="34" charset="0"/>
            </a:endParaRPr>
          </a:p>
          <a:p>
            <a:pPr eaLnBrk="1" hangingPunct="1"/>
            <a:endParaRPr lang="ru-RU" altLang="en-US">
              <a:solidFill>
                <a:srgbClr val="4D4D4D"/>
              </a:solidFill>
              <a:latin typeface="Myriad Pro" pitchFamily="34" charset="0"/>
            </a:endParaRPr>
          </a:p>
          <a:p>
            <a:pPr eaLnBrk="1" hangingPunct="1"/>
            <a:endParaRPr lang="ru-RU" altLang="en-US">
              <a:solidFill>
                <a:srgbClr val="4D4D4D"/>
              </a:solidFill>
              <a:latin typeface="Myriad Pro" pitchFamily="34" charset="0"/>
            </a:endParaRPr>
          </a:p>
          <a:p>
            <a:pPr eaLnBrk="1" hangingPunct="1"/>
            <a:endParaRPr lang="ru-RU" altLang="en-US">
              <a:solidFill>
                <a:srgbClr val="4D4D4D"/>
              </a:solidFill>
              <a:latin typeface="Myriad Pro" pitchFamily="34" charset="0"/>
            </a:endParaRPr>
          </a:p>
          <a:p>
            <a:pPr eaLnBrk="1" hangingPunct="1"/>
            <a:endParaRPr lang="ru-RU" altLang="en-US">
              <a:solidFill>
                <a:srgbClr val="4D4D4D"/>
              </a:solidFill>
              <a:latin typeface="Myriad Pro" pitchFamily="34" charset="0"/>
            </a:endParaRPr>
          </a:p>
          <a:p>
            <a:pPr eaLnBrk="1" hangingPunct="1"/>
            <a:endParaRPr lang="ru-RU" altLang="en-US">
              <a:solidFill>
                <a:srgbClr val="4D4D4D"/>
              </a:solidFill>
              <a:latin typeface="Myriad Pro" pitchFamily="34" charset="0"/>
            </a:endParaRPr>
          </a:p>
          <a:p>
            <a:pPr eaLnBrk="1" hangingPunct="1"/>
            <a:endParaRPr lang="ru-RU" altLang="en-US">
              <a:solidFill>
                <a:srgbClr val="4D4D4D"/>
              </a:solidFill>
              <a:latin typeface="Myriad Pro" pitchFamily="34" charset="0"/>
            </a:endParaRPr>
          </a:p>
          <a:p>
            <a:pPr eaLnBrk="1" hangingPunct="1"/>
            <a:endParaRPr lang="ru-RU" altLang="en-US">
              <a:solidFill>
                <a:srgbClr val="4D4D4D"/>
              </a:solidFill>
              <a:latin typeface="Myriad Pro" pitchFamily="34" charset="0"/>
            </a:endParaRPr>
          </a:p>
          <a:p>
            <a:pPr eaLnBrk="1" hangingPunct="1"/>
            <a:endParaRPr lang="bg-BG" altLang="en-US">
              <a:solidFill>
                <a:srgbClr val="4D4D4D"/>
              </a:solidFill>
              <a:latin typeface="Myriad Pro" pitchFamily="34" charset="0"/>
            </a:endParaRPr>
          </a:p>
        </p:txBody>
      </p:sp>
      <p:pic>
        <p:nvPicPr>
          <p:cNvPr id="4098" name="Picture 2" descr="C:\Users\Euro\Downloads\1nov_situa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" t="3126" r="6744" b="3916"/>
          <a:stretch/>
        </p:blipFill>
        <p:spPr bwMode="auto">
          <a:xfrm>
            <a:off x="3657600" y="3935310"/>
            <a:ext cx="5057775" cy="24442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авоъгълник 2"/>
          <p:cNvSpPr/>
          <p:nvPr/>
        </p:nvSpPr>
        <p:spPr>
          <a:xfrm>
            <a:off x="300038" y="2714625"/>
            <a:ext cx="8520112" cy="380682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7000"/>
                  <a:alpha val="20000"/>
                </a:schemeClr>
              </a:gs>
              <a:gs pos="83000">
                <a:schemeClr val="tx1">
                  <a:alpha val="19000"/>
                  <a:lumMod val="80000"/>
                  <a:lumOff val="20000"/>
                </a:schemeClr>
              </a:gs>
            </a:gsLst>
            <a:lin ang="5400000" scaled="1"/>
            <a:tileRect/>
          </a:gradFill>
          <a:ln w="0"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bg-BG" dirty="0"/>
          </a:p>
        </p:txBody>
      </p:sp>
      <p:sp>
        <p:nvSpPr>
          <p:cNvPr id="30724" name="Rectangle 8"/>
          <p:cNvSpPr>
            <a:spLocks noChangeArrowheads="1"/>
          </p:cNvSpPr>
          <p:nvPr/>
        </p:nvSpPr>
        <p:spPr bwMode="auto">
          <a:xfrm>
            <a:off x="300038" y="1385888"/>
            <a:ext cx="8520112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bg-BG" altLang="bg-BG" sz="3600" b="1" dirty="0" smtClean="0">
                <a:solidFill>
                  <a:srgbClr val="003366"/>
                </a:solidFill>
                <a:latin typeface="Verdana" pitchFamily="34" charset="0"/>
              </a:rPr>
              <a:t>СЛУЖИТЕЛИ В </a:t>
            </a:r>
            <a:r>
              <a:rPr lang="bg-BG" altLang="bg-BG" sz="3600" b="1" dirty="0">
                <a:solidFill>
                  <a:srgbClr val="003366"/>
                </a:solidFill>
                <a:latin typeface="Verdana" pitchFamily="34" charset="0"/>
              </a:rPr>
              <a:t>ЦЕНТЪРА</a:t>
            </a:r>
          </a:p>
        </p:txBody>
      </p:sp>
      <p:sp>
        <p:nvSpPr>
          <p:cNvPr id="30725" name="Правоъгълник 3"/>
          <p:cNvSpPr>
            <a:spLocks noChangeArrowheads="1"/>
          </p:cNvSpPr>
          <p:nvPr/>
        </p:nvSpPr>
        <p:spPr bwMode="auto">
          <a:xfrm>
            <a:off x="452438" y="2540000"/>
            <a:ext cx="3268662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15900" indent="-215900" defTabSz="4667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667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667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667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667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66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66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66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66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600"/>
              </a:spcAft>
              <a:buClr>
                <a:srgbClr val="4D4D4D"/>
              </a:buClr>
              <a:buSzPct val="108000"/>
              <a:buFont typeface="Myriad Pro" pitchFamily="34" charset="0"/>
              <a:buChar char="«"/>
            </a:pPr>
            <a:r>
              <a:rPr lang="bg-BG" altLang="bg-BG" sz="1900" b="1">
                <a:solidFill>
                  <a:srgbClr val="4D4D4D"/>
                </a:solidFill>
                <a:latin typeface="Myriad Pro" pitchFamily="34" charset="0"/>
              </a:rPr>
              <a:t>Управител на</a:t>
            </a:r>
            <a:r>
              <a:rPr lang="en-GB" altLang="bg-BG" sz="1900" b="1">
                <a:solidFill>
                  <a:srgbClr val="4D4D4D"/>
                </a:solidFill>
                <a:latin typeface="Myriad Pro" pitchFamily="34" charset="0"/>
              </a:rPr>
              <a:t/>
            </a:r>
            <a:br>
              <a:rPr lang="en-GB" altLang="bg-BG" sz="1900" b="1">
                <a:solidFill>
                  <a:srgbClr val="4D4D4D"/>
                </a:solidFill>
                <a:latin typeface="Myriad Pro" pitchFamily="34" charset="0"/>
              </a:rPr>
            </a:br>
            <a:r>
              <a:rPr lang="bg-BG" altLang="bg-BG" sz="1900" b="1">
                <a:solidFill>
                  <a:srgbClr val="4D4D4D"/>
                </a:solidFill>
                <a:latin typeface="Myriad Pro" pitchFamily="34" charset="0"/>
              </a:rPr>
              <a:t>Младежкия център</a:t>
            </a:r>
          </a:p>
          <a:p>
            <a:pPr eaLnBrk="1" hangingPunct="1">
              <a:spcAft>
                <a:spcPts val="600"/>
              </a:spcAft>
              <a:buFont typeface="Myriad Pro" pitchFamily="34" charset="0"/>
              <a:buChar char="«"/>
            </a:pPr>
            <a:r>
              <a:rPr lang="bg-BG" altLang="bg-BG" sz="1900" b="1">
                <a:solidFill>
                  <a:srgbClr val="4D4D4D"/>
                </a:solidFill>
                <a:latin typeface="Myriad Pro" pitchFamily="34" charset="0"/>
              </a:rPr>
              <a:t>Младежки работници</a:t>
            </a:r>
          </a:p>
          <a:p>
            <a:pPr eaLnBrk="1" hangingPunct="1">
              <a:spcAft>
                <a:spcPts val="600"/>
              </a:spcAft>
              <a:buFont typeface="Myriad Pro" pitchFamily="34" charset="0"/>
              <a:buChar char="«"/>
            </a:pPr>
            <a:r>
              <a:rPr lang="bg-BG" altLang="bg-BG" sz="1900" b="1">
                <a:solidFill>
                  <a:srgbClr val="4D4D4D"/>
                </a:solidFill>
                <a:latin typeface="Myriad Pro" pitchFamily="34" charset="0"/>
              </a:rPr>
              <a:t>Ромски медиатори</a:t>
            </a:r>
          </a:p>
          <a:p>
            <a:pPr eaLnBrk="1" hangingPunct="1">
              <a:spcAft>
                <a:spcPts val="600"/>
              </a:spcAft>
              <a:buFont typeface="Myriad Pro" pitchFamily="34" charset="0"/>
              <a:buChar char="«"/>
            </a:pPr>
            <a:r>
              <a:rPr lang="bg-BG" altLang="bg-BG" sz="1900" b="1">
                <a:solidFill>
                  <a:srgbClr val="4D4D4D"/>
                </a:solidFill>
                <a:latin typeface="Myriad Pro" pitchFamily="34" charset="0"/>
              </a:rPr>
              <a:t>Психолог</a:t>
            </a:r>
          </a:p>
          <a:p>
            <a:pPr eaLnBrk="1" hangingPunct="1">
              <a:spcAft>
                <a:spcPts val="600"/>
              </a:spcAft>
              <a:buFont typeface="Myriad Pro" pitchFamily="34" charset="0"/>
              <a:buChar char="«"/>
            </a:pPr>
            <a:r>
              <a:rPr lang="bg-BG" altLang="bg-BG" sz="1900" b="1">
                <a:solidFill>
                  <a:srgbClr val="4D4D4D"/>
                </a:solidFill>
                <a:latin typeface="Myriad Pro" pitchFamily="34" charset="0"/>
              </a:rPr>
              <a:t>Учители</a:t>
            </a:r>
          </a:p>
          <a:p>
            <a:pPr eaLnBrk="1" hangingPunct="1">
              <a:spcAft>
                <a:spcPts val="600"/>
              </a:spcAft>
              <a:buFont typeface="Myriad Pro" pitchFamily="34" charset="0"/>
              <a:buChar char="«"/>
            </a:pPr>
            <a:r>
              <a:rPr lang="bg-BG" altLang="bg-BG" sz="1900" b="1">
                <a:solidFill>
                  <a:srgbClr val="4D4D4D"/>
                </a:solidFill>
                <a:latin typeface="Myriad Pro" pitchFamily="34" charset="0"/>
              </a:rPr>
              <a:t>Консултант „Младежка телефонна линия“</a:t>
            </a:r>
          </a:p>
          <a:p>
            <a:pPr eaLnBrk="1" hangingPunct="1">
              <a:spcAft>
                <a:spcPts val="600"/>
              </a:spcAft>
              <a:buFont typeface="Myriad Pro" pitchFamily="34" charset="0"/>
              <a:buChar char="«"/>
            </a:pPr>
            <a:r>
              <a:rPr lang="bg-BG" altLang="bg-BG" sz="1900" b="1">
                <a:solidFill>
                  <a:srgbClr val="4D4D4D"/>
                </a:solidFill>
                <a:latin typeface="Myriad Pro" pitchFamily="34" charset="0"/>
              </a:rPr>
              <a:t>Обслужващ персонал </a:t>
            </a:r>
            <a:br>
              <a:rPr lang="bg-BG" altLang="bg-BG" sz="1900" b="1">
                <a:solidFill>
                  <a:srgbClr val="4D4D4D"/>
                </a:solidFill>
                <a:latin typeface="Myriad Pro" pitchFamily="34" charset="0"/>
              </a:rPr>
            </a:br>
            <a:r>
              <a:rPr lang="bg-BG" altLang="bg-BG" sz="1900" b="1">
                <a:solidFill>
                  <a:srgbClr val="4D4D4D"/>
                </a:solidFill>
                <a:latin typeface="Myriad Pro" pitchFamily="34" charset="0"/>
              </a:rPr>
              <a:t>в центъра</a:t>
            </a:r>
          </a:p>
        </p:txBody>
      </p:sp>
      <p:pic>
        <p:nvPicPr>
          <p:cNvPr id="10" name="Picture 3" descr="C:\Users\Nini\Downloads\DSC09233.JPG"/>
          <p:cNvPicPr>
            <a:picLocks noChangeAspect="1" noChangeArrowheads="1"/>
          </p:cNvPicPr>
          <p:nvPr/>
        </p:nvPicPr>
        <p:blipFill>
          <a:blip r:embed="rId2"/>
          <a:srcRect t="4986" b="6878"/>
          <a:stretch>
            <a:fillRect/>
          </a:stretch>
        </p:blipFill>
        <p:spPr bwMode="auto">
          <a:xfrm>
            <a:off x="3858203" y="2701688"/>
            <a:ext cx="4761922" cy="33077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Правоъгълник 1"/>
          <p:cNvSpPr>
            <a:spLocks noChangeArrowheads="1"/>
          </p:cNvSpPr>
          <p:nvPr/>
        </p:nvSpPr>
        <p:spPr bwMode="auto">
          <a:xfrm>
            <a:off x="300038" y="1180523"/>
            <a:ext cx="852011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bg-BG" altLang="bg-BG" sz="2000" b="1" dirty="0" smtClean="0">
                <a:solidFill>
                  <a:srgbClr val="003A78"/>
                </a:solidFill>
                <a:latin typeface="Verdana" pitchFamily="34" charset="0"/>
              </a:rPr>
              <a:t>Провеждане на неформален тип обучения в град Пловдив на младежи от етнически малцинства</a:t>
            </a:r>
            <a:endParaRPr lang="en-US" altLang="bg-BG" sz="2000" b="1" dirty="0" smtClean="0">
              <a:solidFill>
                <a:srgbClr val="003A78"/>
              </a:solidFill>
              <a:latin typeface="Verdana" pitchFamily="34" charset="0"/>
            </a:endParaRPr>
          </a:p>
          <a:p>
            <a:pPr algn="ctr" eaLnBrk="1" hangingPunct="1"/>
            <a:endParaRPr lang="bg-BG" altLang="bg-BG" sz="2000" b="1" dirty="0" smtClean="0">
              <a:solidFill>
                <a:srgbClr val="003366"/>
              </a:solidFill>
              <a:latin typeface="Verdana" pitchFamily="34" charset="0"/>
            </a:endParaRPr>
          </a:p>
          <a:p>
            <a:pPr marL="457200" indent="-457200" algn="ctr" eaLnBrk="1" hangingPunct="1">
              <a:buAutoNum type="arabicPeriod"/>
            </a:pPr>
            <a:r>
              <a:rPr lang="bg-BG" altLang="bg-BG" sz="2000" b="1" dirty="0" smtClean="0">
                <a:solidFill>
                  <a:srgbClr val="4D4D4D"/>
                </a:solidFill>
                <a:latin typeface="Verdana" pitchFamily="34" charset="0"/>
              </a:rPr>
              <a:t>Защита на човешките права (Различни, но равни);</a:t>
            </a:r>
          </a:p>
          <a:p>
            <a:pPr marL="457200" indent="-457200" algn="ctr" eaLnBrk="1" hangingPunct="1">
              <a:buAutoNum type="arabicPeriod"/>
            </a:pPr>
            <a:r>
              <a:rPr lang="bg-BG" altLang="bg-BG" sz="2000" b="1" dirty="0" smtClean="0">
                <a:solidFill>
                  <a:srgbClr val="4D4D4D"/>
                </a:solidFill>
                <a:latin typeface="Verdana" pitchFamily="34" charset="0"/>
              </a:rPr>
              <a:t>Език без омраза (</a:t>
            </a:r>
            <a:r>
              <a:rPr lang="en-US" altLang="bg-BG" sz="2000" b="1" dirty="0" smtClean="0">
                <a:solidFill>
                  <a:srgbClr val="4D4D4D"/>
                </a:solidFill>
                <a:latin typeface="Verdana" pitchFamily="34" charset="0"/>
              </a:rPr>
              <a:t>No hate speech)</a:t>
            </a:r>
            <a:r>
              <a:rPr lang="bg-BG" altLang="bg-BG" sz="2000" b="1" dirty="0" smtClean="0">
                <a:solidFill>
                  <a:srgbClr val="4D4D4D"/>
                </a:solidFill>
                <a:latin typeface="Verdana" pitchFamily="34" charset="0"/>
              </a:rPr>
              <a:t>;</a:t>
            </a:r>
          </a:p>
          <a:p>
            <a:pPr marL="457200" indent="-457200" algn="ctr" eaLnBrk="1" hangingPunct="1">
              <a:buAutoNum type="arabicPeriod"/>
            </a:pPr>
            <a:r>
              <a:rPr lang="bg-BG" altLang="bg-BG" sz="2000" b="1" dirty="0" smtClean="0">
                <a:solidFill>
                  <a:srgbClr val="4D4D4D"/>
                </a:solidFill>
                <a:latin typeface="Verdana" pitchFamily="34" charset="0"/>
              </a:rPr>
              <a:t>Младежи в действие/</a:t>
            </a:r>
            <a:r>
              <a:rPr lang="en-US" altLang="bg-BG" sz="2000" b="1" dirty="0" smtClean="0">
                <a:solidFill>
                  <a:srgbClr val="4D4D4D"/>
                </a:solidFill>
                <a:latin typeface="Verdana" pitchFamily="34" charset="0"/>
              </a:rPr>
              <a:t>Youth in action;</a:t>
            </a:r>
            <a:endParaRPr lang="bg-BG" altLang="bg-BG" sz="2000" b="1" dirty="0">
              <a:solidFill>
                <a:srgbClr val="4D4D4D"/>
              </a:solidFill>
              <a:latin typeface="Verdana" pitchFamily="34" charset="0"/>
            </a:endParaRPr>
          </a:p>
        </p:txBody>
      </p:sp>
      <p:pic>
        <p:nvPicPr>
          <p:cNvPr id="1026" name="Picture 2" descr="E:\Документи Община\Норвежки механизъм\Младежи в риск\Изпълнение на проекта\Снимки и видео\Human rights 11.12.2014\HRW_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0791"/>
            <a:ext cx="4694605" cy="352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Документи Община\Норвежки механизъм\Младежи в риск\Изпълнение на проекта\Снимки и видео\Human rights 11.12.2014\HRW_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395" y="3170792"/>
            <a:ext cx="4694605" cy="352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06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Правоъгълник 1"/>
          <p:cNvSpPr>
            <a:spLocks noChangeArrowheads="1"/>
          </p:cNvSpPr>
          <p:nvPr/>
        </p:nvSpPr>
        <p:spPr bwMode="auto">
          <a:xfrm>
            <a:off x="300038" y="1416050"/>
            <a:ext cx="8520112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bg-BG" altLang="bg-BG" sz="2400" b="1" dirty="0" smtClean="0">
                <a:solidFill>
                  <a:srgbClr val="003A78"/>
                </a:solidFill>
                <a:latin typeface="Verdana" pitchFamily="34" charset="0"/>
              </a:rPr>
              <a:t>РАБОТА НА ТЕРЕН</a:t>
            </a:r>
          </a:p>
          <a:p>
            <a:pPr algn="ctr" eaLnBrk="1" hangingPunct="1"/>
            <a:endParaRPr lang="bg-BG" altLang="bg-BG" sz="2000" b="1" dirty="0">
              <a:solidFill>
                <a:srgbClr val="002060"/>
              </a:solidFill>
              <a:latin typeface="Verdana" pitchFamily="34" charset="0"/>
            </a:endParaRPr>
          </a:p>
          <a:p>
            <a:pPr marL="457200" indent="-457200" algn="ctr" eaLnBrk="1" hangingPunct="1">
              <a:buAutoNum type="arabicPeriod"/>
            </a:pPr>
            <a:r>
              <a:rPr lang="bg-BG" altLang="bg-BG" sz="2000" b="1" dirty="0" smtClean="0">
                <a:solidFill>
                  <a:srgbClr val="5F5F5F"/>
                </a:solidFill>
                <a:latin typeface="Verdana" pitchFamily="34" charset="0"/>
              </a:rPr>
              <a:t>Посещения в квартали с преобладаващо ромско население;</a:t>
            </a:r>
          </a:p>
          <a:p>
            <a:pPr algn="ctr" eaLnBrk="1" hangingPunct="1"/>
            <a:endParaRPr lang="bg-BG" altLang="bg-BG" sz="2000" b="1" dirty="0" smtClean="0">
              <a:solidFill>
                <a:srgbClr val="5F5F5F"/>
              </a:solidFill>
              <a:latin typeface="Verdana" pitchFamily="34" charset="0"/>
            </a:endParaRPr>
          </a:p>
          <a:p>
            <a:pPr algn="ctr" eaLnBrk="1" hangingPunct="1"/>
            <a:r>
              <a:rPr lang="bg-BG" altLang="bg-BG" sz="2000" b="1" dirty="0" smtClean="0">
                <a:solidFill>
                  <a:srgbClr val="5F5F5F"/>
                </a:solidFill>
                <a:latin typeface="Verdana" pitchFamily="34" charset="0"/>
              </a:rPr>
              <a:t>2. Посещения на училищата на територията на града;</a:t>
            </a:r>
          </a:p>
          <a:p>
            <a:pPr algn="ctr" eaLnBrk="1" hangingPunct="1"/>
            <a:endParaRPr lang="bg-BG" altLang="bg-BG" sz="2000" b="1" dirty="0" smtClean="0">
              <a:solidFill>
                <a:srgbClr val="5F5F5F"/>
              </a:solidFill>
              <a:latin typeface="Verdana" pitchFamily="34" charset="0"/>
            </a:endParaRPr>
          </a:p>
          <a:p>
            <a:pPr algn="ctr" eaLnBrk="1" hangingPunct="1"/>
            <a:r>
              <a:rPr lang="bg-BG" altLang="bg-BG" sz="2000" b="1" dirty="0" smtClean="0">
                <a:solidFill>
                  <a:srgbClr val="5F5F5F"/>
                </a:solidFill>
                <a:latin typeface="Verdana" pitchFamily="34" charset="0"/>
              </a:rPr>
              <a:t>3. Провеждане на срещи в различни населени места в област Пловдив на тема: „Предизвикателства пред съвременните млади хора“</a:t>
            </a:r>
          </a:p>
          <a:p>
            <a:pPr algn="ctr" eaLnBrk="1" hangingPunct="1"/>
            <a:endParaRPr lang="bg-BG" altLang="bg-BG" sz="2000" b="1" dirty="0">
              <a:solidFill>
                <a:srgbClr val="5F5F5F"/>
              </a:solidFill>
              <a:latin typeface="Verdana" pitchFamily="34" charset="0"/>
            </a:endParaRPr>
          </a:p>
          <a:p>
            <a:pPr algn="ctr" eaLnBrk="1" hangingPunct="1"/>
            <a:r>
              <a:rPr lang="bg-BG" altLang="bg-BG" sz="2000" b="1" dirty="0" smtClean="0">
                <a:solidFill>
                  <a:srgbClr val="5F5F5F"/>
                </a:solidFill>
                <a:latin typeface="Verdana" pitchFamily="34" charset="0"/>
              </a:rPr>
              <a:t>4. Провеждане на кръгли маси със заинтересовани страни; </a:t>
            </a:r>
            <a:endParaRPr lang="bg-BG" altLang="bg-BG" sz="2000" b="1" dirty="0">
              <a:solidFill>
                <a:srgbClr val="5F5F5F"/>
              </a:solidFill>
              <a:latin typeface="Verdan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1168</TotalTime>
  <Words>620</Words>
  <Application>Microsoft Office PowerPoint</Application>
  <PresentationFormat>Презентация на цял екран (4:3)</PresentationFormat>
  <Paragraphs>105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Заглавия на слайдовете</vt:lpstr>
      </vt:variant>
      <vt:variant>
        <vt:i4>19</vt:i4>
      </vt:variant>
    </vt:vector>
  </HeadingPairs>
  <TitlesOfParts>
    <vt:vector size="21" baseType="lpstr">
      <vt:lpstr>Thème Office</vt:lpstr>
      <vt:lpstr>Conception personnalisée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Reducing disparities _x0003_Strengthening relations</dc:title>
  <dc:creator>Utilisateur de Microsoft Office</dc:creator>
  <cp:lastModifiedBy>Neli Milkova</cp:lastModifiedBy>
  <cp:revision>146</cp:revision>
  <cp:lastPrinted>2011-12-02T12:25:53Z</cp:lastPrinted>
  <dcterms:created xsi:type="dcterms:W3CDTF">2011-11-09T09:46:35Z</dcterms:created>
  <dcterms:modified xsi:type="dcterms:W3CDTF">2015-05-18T21:49:53Z</dcterms:modified>
</cp:coreProperties>
</file>